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</p:sldMasterIdLst>
  <p:notesMasterIdLst>
    <p:notesMasterId r:id="rId45"/>
  </p:notesMasterIdLst>
  <p:sldIdLst>
    <p:sldId id="317" r:id="rId4"/>
    <p:sldId id="402" r:id="rId5"/>
    <p:sldId id="327" r:id="rId6"/>
    <p:sldId id="403" r:id="rId7"/>
    <p:sldId id="328" r:id="rId8"/>
    <p:sldId id="329" r:id="rId9"/>
    <p:sldId id="330" r:id="rId10"/>
    <p:sldId id="331" r:id="rId11"/>
    <p:sldId id="332" r:id="rId12"/>
    <p:sldId id="333" r:id="rId13"/>
    <p:sldId id="379" r:id="rId14"/>
    <p:sldId id="420" r:id="rId15"/>
    <p:sldId id="422" r:id="rId16"/>
    <p:sldId id="421" r:id="rId17"/>
    <p:sldId id="423" r:id="rId18"/>
    <p:sldId id="424" r:id="rId19"/>
    <p:sldId id="404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412" r:id="rId28"/>
    <p:sldId id="413" r:id="rId29"/>
    <p:sldId id="415" r:id="rId30"/>
    <p:sldId id="416" r:id="rId31"/>
    <p:sldId id="417" r:id="rId32"/>
    <p:sldId id="418" r:id="rId33"/>
    <p:sldId id="419" r:id="rId34"/>
    <p:sldId id="380" r:id="rId35"/>
    <p:sldId id="381" r:id="rId36"/>
    <p:sldId id="382" r:id="rId37"/>
    <p:sldId id="383" r:id="rId38"/>
    <p:sldId id="384" r:id="rId39"/>
    <p:sldId id="385" r:id="rId40"/>
    <p:sldId id="386" r:id="rId41"/>
    <p:sldId id="387" r:id="rId42"/>
    <p:sldId id="388" r:id="rId43"/>
    <p:sldId id="336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96129-6B10-44D5-9F7F-3D29FCB1365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8A6CE-33E6-4530-87D1-546EB5E00386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58334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C635C99F-7647-4E19-BBC8-821A1995C141}" type="slidenum">
              <a:rPr lang="pl-PL"/>
              <a:pPr>
                <a:defRPr/>
              </a:pPr>
              <a:t>3</a:t>
            </a:fld>
            <a:endParaRPr lang="pl-PL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43CE0A54-6D6E-48DD-9148-50DD84ECC3D5}" type="slidenum">
              <a:rPr lang="pl-PL"/>
              <a:pPr>
                <a:defRPr/>
              </a:pPr>
              <a:t>5</a:t>
            </a:fld>
            <a:endParaRPr lang="pl-PL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D87E01E5-7542-446B-B711-8CADB83DBF9A}" type="slidenum">
              <a:rPr lang="pl-PL"/>
              <a:pPr>
                <a:defRPr/>
              </a:pPr>
              <a:t>6</a:t>
            </a:fld>
            <a:endParaRPr lang="pl-PL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883D6279-5E20-4C77-8FE6-C23CCAE1EE7C}" type="slidenum">
              <a:rPr lang="pl-PL"/>
              <a:pPr>
                <a:defRPr/>
              </a:pPr>
              <a:t>7</a:t>
            </a:fld>
            <a:endParaRPr lang="pl-PL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A5C4BCCD-0E7E-4FE5-9DB9-94E620FBEFA2}" type="slidenum">
              <a:rPr lang="pl-PL"/>
              <a:pPr>
                <a:defRPr/>
              </a:pPr>
              <a:t>8</a:t>
            </a:fld>
            <a:endParaRPr lang="pl-PL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C4635519-C804-48EA-9982-BAD3EE649145}" type="slidenum">
              <a:rPr lang="pl-PL"/>
              <a:pPr>
                <a:defRPr/>
              </a:pPr>
              <a:t>9</a:t>
            </a:fld>
            <a:endParaRPr lang="pl-PL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0690F5DC-FB53-474D-BC3E-02CECCC047A9}" type="slidenum">
              <a:rPr lang="pl-PL"/>
              <a:pPr>
                <a:defRPr/>
              </a:pPr>
              <a:t>10</a:t>
            </a:fld>
            <a:endParaRPr lang="pl-PL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8A6CE-33E6-4530-87D1-546EB5E00386}" type="slidenum">
              <a:rPr lang="sr-Cyrl-RS" smtClean="0"/>
              <a:t>13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007221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pl-PL"/>
              <a:t>Makroekonomija i zdravlje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pl-PL"/>
              <a:t>Asist. dr Janko Janković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B463B803-61E7-4021-B16E-0A127AAD3B1B}" type="slidenum">
              <a:rPr lang="pl-PL"/>
              <a:pPr>
                <a:defRPr/>
              </a:pPr>
              <a:t>41</a:t>
            </a:fld>
            <a:endParaRPr lang="pl-PL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144"/>
            <a:ext cx="5028986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21011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0695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189074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601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33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44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58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78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91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0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4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403378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02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6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07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CE8D76F-7529-412E-9B6D-3BB190014D5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0AB9C887-EC12-46A3-A843-9AA05D140B6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5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0" y="190500"/>
            <a:ext cx="7010400" cy="582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CDE14F4-1EDE-4173-B54D-774863886E0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E5800424-32DC-41D1-BFB7-E549B07A6E8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4273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524000" y="1905000"/>
            <a:ext cx="7010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3C054F0-3108-403E-9BCB-4B3B8F1360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381B9CB8-B1EB-4817-89B9-B789A0CF4C85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028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F42CB4-4E9A-47F1-8FF9-CEE81661BC1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3DEA14F0-B6B6-4953-B219-129461523BB3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6591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Metode ekonomske evaluacije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7FCFB6-5574-4912-8C9D-0E35015F20FE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794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2BE8-3234-40C6-B1BD-C1AC1F7E9361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94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14E9F-67CF-4662-B0BC-6787FF6FD8F1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6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1764920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1787D-6451-4858-B7B1-29CFB2926744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568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1CEBD-1FF5-422B-8026-86EFFA2D87AD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18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DDE15-EF7E-4A3A-AE8A-2F9B67218E27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48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5434C-1730-405F-A548-A7F3E768061C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983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26489-A1B0-463D-9CE9-5E193208D92B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0592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DF963-1D77-4AD3-845D-B7EF1CE01983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464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4079C-B113-40FC-9E3F-5DC6EE860810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074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FBD62-17B9-4687-884E-3EBF3460F851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795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064F7-2472-42CF-A757-0E3CC64FC453}" type="slidenum">
              <a:rPr lang="sr-Cyrl-R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5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583383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545750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8481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5675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94880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3843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160AE-FCD3-4B2F-B9A8-897445AF6022}" type="datetimeFigureOut">
              <a:rPr lang="sr-Cyrl-RS" smtClean="0"/>
              <a:t>31.1.2021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2875A-4787-4040-930D-087D7E5B8C1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55590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89037-BB53-4586-9B74-0C49CC37154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0D5B9-15FA-4326-BEFC-24204C01E97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67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r-Cyrl-R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C71719-C0A7-442E-BCFD-EF91EDA0DC3F}" type="slidenum">
              <a:rPr lang="sr-Cyrl-R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r-Cyrl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p.eurostat.ec.europa.e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fin.gov.rs/" TargetMode="External"/><Relationship Id="rId5" Type="http://schemas.openxmlformats.org/officeDocument/2006/relationships/hyperlink" Target="http://www.nbs.rs/export/internet/cirilica" TargetMode="External"/><Relationship Id="rId4" Type="http://schemas.openxmlformats.org/officeDocument/2006/relationships/hyperlink" Target="http://www.euro.who.int/hfadb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124744"/>
            <a:ext cx="8259378" cy="3688432"/>
          </a:xfrm>
        </p:spPr>
        <p:txBody>
          <a:bodyPr>
            <a:noAutofit/>
          </a:bodyPr>
          <a:lstStyle/>
          <a:p>
            <a:endParaRPr lang="sr-Cyrl-B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B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B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ИНДИКАТОРИ ЗА ПРАЋЕЊЕ ОСТВАРИВАЊА ПОЈЕДИНИХ ВИДОВА ЗДРАВСТВЕНЕ ЗАШТИТЕ И ЊИХОВ ЕКОНОМСКИ АСПЕКТ</a:t>
            </a:r>
          </a:p>
        </p:txBody>
      </p:sp>
    </p:spTree>
    <p:extLst>
      <p:ext uri="{BB962C8B-B14F-4D97-AF65-F5344CB8AC3E}">
        <p14:creationId xmlns:p14="http://schemas.microsoft.com/office/powerpoint/2010/main" val="283667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908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z="3600" b="1" dirty="0">
                <a:latin typeface="Garamond" pitchFamily="18" charset="0"/>
              </a:rPr>
              <a:t>Однос између макроекономских и здравствених показатеља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003800" y="3284538"/>
            <a:ext cx="345598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sr-Cyrl-CS" dirty="0">
                <a:solidFill>
                  <a:srgbClr val="000000"/>
                </a:solidFill>
                <a:latin typeface="Times New Roman" pitchFamily="18" charset="0"/>
              </a:rPr>
              <a:t>Индиректан однос, нелинеаран</a:t>
            </a:r>
          </a:p>
          <a:p>
            <a:pPr eaLnBrk="0" hangingPunct="0"/>
            <a:r>
              <a:rPr lang="hr-HR" dirty="0">
                <a:solidFill>
                  <a:srgbClr val="000000"/>
                </a:solidFill>
                <a:latin typeface="Times New Roman" pitchFamily="18" charset="0"/>
              </a:rPr>
              <a:t>K</a:t>
            </a:r>
            <a:r>
              <a:rPr lang="sr-Cyrl-CS" dirty="0">
                <a:solidFill>
                  <a:srgbClr val="000000"/>
                </a:solidFill>
                <a:latin typeface="Times New Roman" pitchFamily="18" charset="0"/>
              </a:rPr>
              <a:t>ада доходак расте, Мт одојчади опада, али до одређене границе</a:t>
            </a:r>
          </a:p>
        </p:txBody>
      </p:sp>
      <p:sp>
        <p:nvSpPr>
          <p:cNvPr id="35844" name="Freeform 4"/>
          <p:cNvSpPr>
            <a:spLocks/>
          </p:cNvSpPr>
          <p:nvPr/>
        </p:nvSpPr>
        <p:spPr bwMode="auto">
          <a:xfrm>
            <a:off x="1958975" y="2568575"/>
            <a:ext cx="2738438" cy="2373313"/>
          </a:xfrm>
          <a:custGeom>
            <a:avLst/>
            <a:gdLst>
              <a:gd name="T0" fmla="*/ 0 w 6896"/>
              <a:gd name="T1" fmla="*/ 0 h 5835"/>
              <a:gd name="T2" fmla="*/ 0 w 6896"/>
              <a:gd name="T3" fmla="*/ 5835 h 5835"/>
              <a:gd name="T4" fmla="*/ 6896 w 6896"/>
              <a:gd name="T5" fmla="*/ 5835 h 5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96" h="5835">
                <a:moveTo>
                  <a:pt x="0" y="0"/>
                </a:moveTo>
                <a:lnTo>
                  <a:pt x="0" y="5835"/>
                </a:lnTo>
                <a:lnTo>
                  <a:pt x="6896" y="5835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19113" y="3679825"/>
            <a:ext cx="11874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sr-Latn-CS" sz="2000" b="1">
                <a:solidFill>
                  <a:srgbClr val="000000"/>
                </a:solidFill>
              </a:rPr>
              <a:t>Mt odojčadi</a:t>
            </a:r>
            <a:endParaRPr lang="en-US" sz="2400"/>
          </a:p>
        </p:txBody>
      </p:sp>
      <p:sp>
        <p:nvSpPr>
          <p:cNvPr id="35846" name="Arc 6"/>
          <p:cNvSpPr>
            <a:spLocks/>
          </p:cNvSpPr>
          <p:nvPr/>
        </p:nvSpPr>
        <p:spPr bwMode="auto">
          <a:xfrm flipH="1" flipV="1">
            <a:off x="1979613" y="3213100"/>
            <a:ext cx="2303462" cy="15128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397"/>
              <a:gd name="T1" fmla="*/ 0 h 21600"/>
              <a:gd name="T2" fmla="*/ 21397 w 21397"/>
              <a:gd name="T3" fmla="*/ 18644 h 21600"/>
              <a:gd name="T4" fmla="*/ 0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-1" y="0"/>
                </a:moveTo>
                <a:cubicBezTo>
                  <a:pt x="10787" y="0"/>
                  <a:pt x="19920" y="7958"/>
                  <a:pt x="21396" y="18644"/>
                </a:cubicBezTo>
              </a:path>
              <a:path w="21397" h="21600" stroke="0" extrusionOk="0">
                <a:moveTo>
                  <a:pt x="-1" y="0"/>
                </a:moveTo>
                <a:cubicBezTo>
                  <a:pt x="10787" y="0"/>
                  <a:pt x="19920" y="7958"/>
                  <a:pt x="21396" y="18644"/>
                </a:cubicBezTo>
                <a:lnTo>
                  <a:pt x="0" y="21600"/>
                </a:lnTo>
                <a:close/>
              </a:path>
            </a:pathLst>
          </a:custGeom>
          <a:noFill/>
          <a:ln w="539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Cyrl-R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2174875" y="5407025"/>
            <a:ext cx="2308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sr-Latn-CS" sz="2000" b="1">
                <a:solidFill>
                  <a:srgbClr val="000000"/>
                </a:solidFill>
              </a:rPr>
              <a:t>Dohodak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2255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22" y="5301208"/>
            <a:ext cx="8686800" cy="1348033"/>
          </a:xfrm>
        </p:spPr>
        <p:txBody>
          <a:bodyPr>
            <a:normAutofit fontScale="62500" lnSpcReduction="20000"/>
          </a:bodyPr>
          <a:lstStyle/>
          <a:p>
            <a:r>
              <a:rPr lang="sr-Cyrl-CS" dirty="0">
                <a:latin typeface="Garamond" pitchFamily="18" charset="0"/>
              </a:rPr>
              <a:t>Према подацима СЗО о издвајањима за здравствену заштиту као процената БДП-а, Република Србија је изнад просека Европске уније. Међутим, у поређењу са другим европским земљама, Србија издваја у апсолутном износу МАЛА средства за здравствену заштиту, што је последица релативно НИС</a:t>
            </a:r>
            <a:r>
              <a:rPr lang="en-US" dirty="0">
                <a:latin typeface="Garamond" pitchFamily="18" charset="0"/>
              </a:rPr>
              <a:t>K</a:t>
            </a:r>
            <a:r>
              <a:rPr lang="sr-Cyrl-CS" dirty="0">
                <a:latin typeface="Garamond" pitchFamily="18" charset="0"/>
              </a:rPr>
              <a:t>ОГ нивоа БДП-а Србије.</a:t>
            </a:r>
          </a:p>
          <a:p>
            <a:endParaRPr lang="sr-Cyrl-R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267"/>
            <a:ext cx="8249684" cy="484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807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000" dirty="0" smtClean="0"/>
              <a:t>Укупна </a:t>
            </a:r>
            <a:r>
              <a:rPr lang="sr-Cyrl-RS" sz="2000" dirty="0"/>
              <a:t>издвајања за здравство изражена као проценат бруто друштвеног производа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370457" cy="394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67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57288"/>
            <a:ext cx="7704856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173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6984775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5184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05678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113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19188"/>
            <a:ext cx="7560840" cy="49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13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Дефиниција сиромаштва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3400" y="1600200"/>
            <a:ext cx="8229600" cy="3090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Cyrl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Сиромаштво је релативан појам који изражава процену на темељу стандарда, који преовладава у датој заједници. Ти стандарди се мењају у времену и простору; шта се сматра сиромаштвом у једној заједници, представља богатство у другој.</a:t>
            </a:r>
          </a:p>
          <a:p>
            <a:pPr algn="ctr"/>
            <a:endParaRPr lang="sr-Cyrl-CS" sz="2800" b="1">
              <a:solidFill>
                <a:srgbClr val="EE78E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Koss,  Zola (1975)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3400" y="5216525"/>
            <a:ext cx="8229600" cy="955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Cyrl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Сиромашни су они људи који оскудевају у средствима за живот.</a:t>
            </a:r>
            <a:r>
              <a:rPr lang="sr-Cyrl-CS"/>
              <a:t> </a:t>
            </a: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22391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Врсте сиромаштва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57200" y="1371600"/>
            <a:ext cx="8305800" cy="1382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Материјално сиромаштво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- немогућност обезбеђе</a:t>
            </a:r>
            <a:r>
              <a:rPr lang="sr-Cyrl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њ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а минимума егзистенцијалних потреба (потрошачке корпе и услуга). 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9" name="Picture 7" descr="Untitled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71800"/>
            <a:ext cx="4876800" cy="3519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856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Дефиниција сиромаштва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914400" y="4191000"/>
            <a:ext cx="4038600" cy="207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sr-Latn-CS"/>
          </a:p>
          <a:p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Огледа се у:</a:t>
            </a:r>
          </a:p>
          <a:p>
            <a:pPr>
              <a:buFontTx/>
              <a:buChar char="•"/>
            </a:pPr>
            <a:r>
              <a:rPr lang="sr-Latn-CS" sz="28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незаинтересованости, </a:t>
            </a:r>
          </a:p>
          <a:p>
            <a:pPr>
              <a:buFontTx/>
              <a:buChar char="•"/>
            </a:pPr>
            <a:r>
              <a:rPr lang="sr-Latn-CS" sz="28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немотивисаности и </a:t>
            </a:r>
          </a:p>
          <a:p>
            <a:pPr>
              <a:buFontTx/>
              <a:buChar char="•"/>
            </a:pPr>
            <a:r>
              <a:rPr lang="sr-Latn-CS" sz="28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неамбициозности. 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57200" y="1752600"/>
            <a:ext cx="8153400" cy="2236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Духовно сиромаштво - 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немогућности задово</a:t>
            </a:r>
            <a:r>
              <a:rPr lang="sr-Cyrl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љ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sr-Cyrl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њ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а потреба појединца у правцу развоја личности на интелектуалном, културном и емотивном по</a:t>
            </a:r>
            <a:r>
              <a:rPr lang="sr-Cyrl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љ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у, као и на по</a:t>
            </a:r>
            <a:r>
              <a:rPr lang="sr-Cyrl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љ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у односа према појединцима, друштву и животној средини.</a:t>
            </a:r>
          </a:p>
        </p:txBody>
      </p:sp>
      <p:pic>
        <p:nvPicPr>
          <p:cNvPr id="9223" name="Picture 7" descr="Untitled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3048000" cy="2428875"/>
          </a:xfrm>
          <a:prstGeom prst="rect">
            <a:avLst/>
          </a:prstGeom>
          <a:noFill/>
          <a:ln w="15875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80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676400" y="1600200"/>
            <a:ext cx="5867400" cy="2538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Cyrl-CS" sz="3200" b="1" dirty="0">
                <a:solidFill>
                  <a:srgbClr val="EE78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Улагање у здравље </a:t>
            </a:r>
            <a:r>
              <a:rPr lang="sr-Cyrl-C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(шире значење од улагања у здравствену заштиту)</a:t>
            </a:r>
            <a:r>
              <a:rPr lang="sr-Cyrl-CS" sz="3200" b="1" dirty="0">
                <a:solidFill>
                  <a:srgbClr val="EE78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представља најзначајнију друштвену инвестицију</a:t>
            </a:r>
            <a:endParaRPr lang="sr-Latn-CS" sz="3200" b="1" dirty="0">
              <a:solidFill>
                <a:srgbClr val="EE78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524000" y="3810000"/>
            <a:ext cx="6096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sz="2800" b="1"/>
          </a:p>
        </p:txBody>
      </p:sp>
      <p:pic>
        <p:nvPicPr>
          <p:cNvPr id="4104" name="Picture 8" descr="1071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800600"/>
            <a:ext cx="1600200" cy="1468438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1070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800600"/>
            <a:ext cx="1600200" cy="1524000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uka 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800600"/>
            <a:ext cx="1828800" cy="1524000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1180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00600"/>
            <a:ext cx="1676400" cy="1524000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721725" y="6019800"/>
            <a:ext cx="422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Cyrl-CS" sz="2400" b="1"/>
              <a:t>...</a:t>
            </a:r>
            <a:endParaRPr lang="sr-Latn-CS" sz="2400" b="1"/>
          </a:p>
        </p:txBody>
      </p:sp>
    </p:spTree>
    <p:extLst>
      <p:ext uri="{BB962C8B-B14F-4D97-AF65-F5344CB8AC3E}">
        <p14:creationId xmlns:p14="http://schemas.microsoft.com/office/powerpoint/2010/main" val="274097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Сиромаштво према трајању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85800" y="934542"/>
            <a:ext cx="7924800" cy="33855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sr-Cyrl-BA" sz="2800" b="1" dirty="0" smtClean="0">
              <a:solidFill>
                <a:srgbClr val="EE78E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sr-Latn-CS" sz="2800" b="1" dirty="0" smtClean="0">
                <a:solidFill>
                  <a:srgbClr val="EE78E0"/>
                </a:solidFill>
              </a:rPr>
              <a:t>Aкутно</a:t>
            </a:r>
            <a:r>
              <a:rPr lang="sr-Latn-CS" sz="2800" b="1" dirty="0" smtClean="0">
                <a:solidFill>
                  <a:srgbClr val="FFCC99"/>
                </a:solidFill>
              </a:rPr>
              <a:t> </a:t>
            </a:r>
            <a:r>
              <a:rPr lang="sr-Latn-CS" sz="2800" b="1" dirty="0">
                <a:solidFill>
                  <a:srgbClr val="FFCC99"/>
                </a:solidFill>
              </a:rPr>
              <a:t>– изазвано актуелним социјално-економским, природним или другим догађајима.</a:t>
            </a:r>
          </a:p>
          <a:p>
            <a:pPr algn="ctr"/>
            <a:endParaRPr lang="sr-Latn-CS" sz="2800" b="1" dirty="0">
              <a:solidFill>
                <a:srgbClr val="FFCC99"/>
              </a:solidFill>
            </a:endParaRPr>
          </a:p>
          <a:p>
            <a:r>
              <a:rPr lang="sr-Latn-CS" sz="2800" b="1" dirty="0">
                <a:solidFill>
                  <a:srgbClr val="EE78E0"/>
                </a:solidFill>
              </a:rPr>
              <a:t>Хронично (беда)</a:t>
            </a:r>
            <a:r>
              <a:rPr lang="sr-Latn-CS" sz="2800" b="1" dirty="0">
                <a:solidFill>
                  <a:srgbClr val="FFCC99"/>
                </a:solidFill>
              </a:rPr>
              <a:t> – настаје као резултат дугогодиш</a:t>
            </a:r>
            <a:r>
              <a:rPr lang="sr-Cyrl-CS" sz="2800" b="1" dirty="0">
                <a:solidFill>
                  <a:srgbClr val="FFCC99"/>
                </a:solidFill>
              </a:rPr>
              <a:t>њ</a:t>
            </a:r>
            <a:r>
              <a:rPr lang="sr-Latn-CS" sz="2800" b="1" dirty="0">
                <a:solidFill>
                  <a:srgbClr val="FFCC99"/>
                </a:solidFill>
              </a:rPr>
              <a:t>е кризе.</a:t>
            </a:r>
            <a:endParaRPr lang="en-US" sz="2800" b="1" dirty="0">
              <a:solidFill>
                <a:srgbClr val="FFCC99"/>
              </a:solidFill>
            </a:endParaRPr>
          </a:p>
          <a:p>
            <a:pPr algn="ctr" eaLnBrk="0" hangingPunct="0"/>
            <a:endParaRPr lang="en-US" dirty="0">
              <a:solidFill>
                <a:srgbClr val="FFCC99"/>
              </a:solidFill>
              <a:latin typeface="Arial" pitchFamily="34" charset="0"/>
            </a:endParaRPr>
          </a:p>
        </p:txBody>
      </p:sp>
      <p:pic>
        <p:nvPicPr>
          <p:cNvPr id="10246" name="Picture 6" descr="Untitled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05261"/>
            <a:ext cx="3981004" cy="2532052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291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Облици испољавања сиромаштва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33400" y="1905000"/>
            <a:ext cx="8077200" cy="4668838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914400" algn="l"/>
              </a:tabLst>
            </a:pPr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образова</a:t>
            </a:r>
            <a:r>
              <a:rPr lang="sr-Cyrl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њ</a:t>
            </a:r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у:</a:t>
            </a:r>
            <a:endParaRPr lang="en-US" sz="2800" b="1">
              <a:solidFill>
                <a:srgbClr val="EE78E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/>
              <a:t> немогућност школова</a:t>
            </a:r>
            <a:r>
              <a:rPr lang="sr-Cyrl-CS" sz="2400"/>
              <a:t>њ</a:t>
            </a:r>
            <a:r>
              <a:rPr lang="sr-Latn-CS" sz="2400"/>
              <a:t>а деце,</a:t>
            </a:r>
            <a:endParaRPr lang="en-US" sz="2400"/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/>
              <a:t> непостоја</a:t>
            </a:r>
            <a:r>
              <a:rPr lang="sr-Cyrl-CS" sz="2400"/>
              <a:t>њ</a:t>
            </a:r>
            <a:r>
              <a:rPr lang="sr-Latn-CS" sz="2400"/>
              <a:t>е услова за обезбеђе</a:t>
            </a:r>
            <a:r>
              <a:rPr lang="sr-Cyrl-CS" sz="2400"/>
              <a:t>њ</a:t>
            </a:r>
            <a:r>
              <a:rPr lang="sr-Latn-CS" sz="2400"/>
              <a:t>е адекватних просторних, кадровских услова и опреме за одржава</a:t>
            </a:r>
            <a:r>
              <a:rPr lang="sr-Cyrl-CS" sz="2400"/>
              <a:t>њ</a:t>
            </a:r>
            <a:r>
              <a:rPr lang="sr-Latn-CS" sz="2400"/>
              <a:t>е наставе, </a:t>
            </a:r>
            <a:endParaRPr lang="en-US" sz="2400"/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/>
              <a:t> непостоја</a:t>
            </a:r>
            <a:r>
              <a:rPr lang="sr-Cyrl-CS" sz="2400"/>
              <a:t>њ</a:t>
            </a:r>
            <a:r>
              <a:rPr lang="sr-Latn-CS" sz="2400"/>
              <a:t>е услова за стручно усавршава</a:t>
            </a:r>
            <a:r>
              <a:rPr lang="sr-Cyrl-CS" sz="2400"/>
              <a:t>њ</a:t>
            </a:r>
            <a:r>
              <a:rPr lang="sr-Latn-CS" sz="2400"/>
              <a:t>е просветних радника, </a:t>
            </a:r>
            <a:endParaRPr lang="en-US" sz="2400"/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/>
              <a:t> немогућност афирмације младих струч</a:t>
            </a:r>
            <a:r>
              <a:rPr lang="sr-Cyrl-CS" sz="2400"/>
              <a:t>њ</a:t>
            </a:r>
            <a:r>
              <a:rPr lang="sr-Latn-CS" sz="2400"/>
              <a:t>ака;</a:t>
            </a:r>
          </a:p>
          <a:p>
            <a:pPr lvl="1">
              <a:tabLst>
                <a:tab pos="914400" algn="l"/>
              </a:tabLst>
            </a:pPr>
            <a:endParaRPr lang="en-US" sz="2800"/>
          </a:p>
          <a:p>
            <a:pPr>
              <a:tabLst>
                <a:tab pos="914400" algn="l"/>
              </a:tabLst>
            </a:pPr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области културе:</a:t>
            </a:r>
            <a:r>
              <a:rPr lang="sr-Latn-CS" sz="2800"/>
              <a:t> </a:t>
            </a:r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sr-Latn-CS" sz="2400"/>
              <a:t> неадекватне могућности за унапређе</a:t>
            </a:r>
            <a:r>
              <a:rPr lang="sr-Cyrl-CS" sz="2400"/>
              <a:t>њ</a:t>
            </a:r>
            <a:r>
              <a:rPr lang="sr-Latn-CS" sz="2400"/>
              <a:t>е културног нивоа становништва</a:t>
            </a:r>
            <a:r>
              <a:rPr lang="en-US" sz="2400"/>
              <a:t> </a:t>
            </a:r>
          </a:p>
        </p:txBody>
      </p:sp>
      <p:pic>
        <p:nvPicPr>
          <p:cNvPr id="11270" name="Picture 6" descr="Pictur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914400"/>
            <a:ext cx="228600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04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04800" y="2406650"/>
            <a:ext cx="8534400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E78E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sr-Latn-CS" sz="2800" b="1" dirty="0">
                <a:solidFill>
                  <a:srgbClr val="EE78E0"/>
                </a:solidFill>
              </a:rPr>
              <a:t>У здравству: </a:t>
            </a:r>
          </a:p>
          <a:p>
            <a:pPr marL="800100" lvl="1" indent="-342900">
              <a:buFontTx/>
              <a:buChar char="•"/>
            </a:pPr>
            <a:r>
              <a:rPr lang="sr-Cyrl-CS" sz="2400" b="1" dirty="0">
                <a:solidFill>
                  <a:srgbClr val="FFCC99"/>
                </a:solidFill>
              </a:rPr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нсуфицијентна опрем</a:t>
            </a:r>
            <a:r>
              <a:rPr lang="sr-Cyrl-CS" sz="2400" b="1" dirty="0"/>
              <a:t>љ</a:t>
            </a:r>
            <a:r>
              <a:rPr lang="sr-Latn-CS" sz="2400" b="1" dirty="0"/>
              <a:t>еност здравствених установа,</a:t>
            </a:r>
          </a:p>
          <a:p>
            <a:pPr marL="800100" lvl="1" indent="-342900">
              <a:buFontTx/>
              <a:buChar char="•"/>
            </a:pPr>
            <a:r>
              <a:rPr lang="sr-Latn-CS" sz="2400" b="1" dirty="0">
                <a:solidFill>
                  <a:srgbClr val="FFCC99"/>
                </a:solidFill>
              </a:rPr>
              <a:t> лоша доступност здравствене заштите, </a:t>
            </a:r>
          </a:p>
          <a:p>
            <a:pPr marL="800100" lvl="1" indent="-342900">
              <a:buFontTx/>
              <a:buChar char="•"/>
            </a:pP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/>
              <a:t>недово</a:t>
            </a:r>
            <a:r>
              <a:rPr lang="sr-Cyrl-CS" sz="2400" b="1" dirty="0"/>
              <a:t>љ</a:t>
            </a:r>
            <a:r>
              <a:rPr lang="sr-Latn-CS" sz="2400" b="1" dirty="0"/>
              <a:t>ан рад на усавршава</a:t>
            </a:r>
            <a:r>
              <a:rPr lang="sr-Cyrl-CS" sz="2400" b="1" dirty="0"/>
              <a:t>њ</a:t>
            </a:r>
            <a:r>
              <a:rPr lang="sr-Latn-CS" sz="2400" b="1" dirty="0"/>
              <a:t>у здравствених радника,</a:t>
            </a:r>
            <a:r>
              <a:rPr lang="sr-Latn-CS" sz="2400" b="1" dirty="0">
                <a:solidFill>
                  <a:srgbClr val="FFCC99"/>
                </a:solidFill>
              </a:rPr>
              <a:t> </a:t>
            </a:r>
          </a:p>
          <a:p>
            <a:pPr marL="800100" lvl="1" indent="-342900">
              <a:buFontTx/>
              <a:buChar char="•"/>
            </a:pPr>
            <a:r>
              <a:rPr lang="sr-Latn-CS" sz="2400" b="1" dirty="0">
                <a:solidFill>
                  <a:srgbClr val="FFCC99"/>
                </a:solidFill>
              </a:rPr>
              <a:t> неулага</a:t>
            </a:r>
            <a:r>
              <a:rPr lang="sr-Cyrl-CS" sz="2400" b="1" dirty="0">
                <a:solidFill>
                  <a:srgbClr val="FFCC99"/>
                </a:solidFill>
              </a:rPr>
              <a:t>њ</a:t>
            </a:r>
            <a:r>
              <a:rPr lang="sr-Latn-CS" sz="2400" b="1" dirty="0">
                <a:solidFill>
                  <a:srgbClr val="FFCC99"/>
                </a:solidFill>
              </a:rPr>
              <a:t>е у подиза</a:t>
            </a:r>
            <a:r>
              <a:rPr lang="sr-Cyrl-CS" sz="2400" b="1" dirty="0">
                <a:solidFill>
                  <a:srgbClr val="FFCC99"/>
                </a:solidFill>
              </a:rPr>
              <a:t>њ</a:t>
            </a:r>
            <a:r>
              <a:rPr lang="sr-Latn-CS" sz="2400" b="1" dirty="0">
                <a:solidFill>
                  <a:srgbClr val="FFCC99"/>
                </a:solidFill>
              </a:rPr>
              <a:t>е нивоа здравствене културе. </a:t>
            </a:r>
          </a:p>
          <a:p>
            <a:pPr marL="800100" lvl="1" indent="-342900">
              <a:buFontTx/>
              <a:buChar char="•"/>
            </a:pPr>
            <a:r>
              <a:rPr lang="sr-Cyrl-CS" sz="2400" b="1" dirty="0">
                <a:solidFill>
                  <a:srgbClr val="FFCC99"/>
                </a:solidFill>
              </a:rPr>
              <a:t> </a:t>
            </a:r>
            <a:r>
              <a:rPr lang="sr-Cyrl-CS" sz="2400" b="1" dirty="0"/>
              <a:t>п</a:t>
            </a:r>
            <a:r>
              <a:rPr lang="sr-Latn-CS" sz="2400" b="1" dirty="0"/>
              <a:t>оследице се одражавају на различите компоненте здравственог ста</a:t>
            </a:r>
            <a:r>
              <a:rPr lang="sr-Cyrl-CS" sz="2400" b="1" dirty="0"/>
              <a:t>њ</a:t>
            </a:r>
            <a:r>
              <a:rPr lang="sr-Latn-CS" sz="2400" b="1" dirty="0"/>
              <a:t>а (физичко, психичко и социјално), ставове и понаша</a:t>
            </a:r>
            <a:r>
              <a:rPr lang="sr-Cyrl-CS" sz="2400" b="1" dirty="0"/>
              <a:t>њ</a:t>
            </a:r>
            <a:r>
              <a:rPr lang="sr-Latn-CS" sz="2400" b="1" dirty="0"/>
              <a:t>е становништва у односу на сопствено здрав</a:t>
            </a:r>
            <a:r>
              <a:rPr lang="sr-Cyrl-CS" sz="2400" b="1" dirty="0"/>
              <a:t>љ</a:t>
            </a:r>
            <a:r>
              <a:rPr lang="sr-Latn-CS" sz="2400" b="1" dirty="0"/>
              <a:t>е, чланове породице и животне средине, као и коришће</a:t>
            </a:r>
            <a:r>
              <a:rPr lang="sr-Cyrl-CS" sz="2400" b="1" dirty="0"/>
              <a:t>њ</a:t>
            </a:r>
            <a:r>
              <a:rPr lang="sr-Latn-CS" sz="2400" b="1" dirty="0"/>
              <a:t>е здравствене заштите.</a:t>
            </a:r>
            <a:endParaRPr lang="en-US" sz="2400" b="1" dirty="0"/>
          </a:p>
        </p:txBody>
      </p:sp>
      <p:sp>
        <p:nvSpPr>
          <p:cNvPr id="12292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Облици испољавања сиромаштва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74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Облици испољавања сиромаштва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33400" y="4186238"/>
            <a:ext cx="8032750" cy="2354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>
              <a:tabLst>
                <a:tab pos="914400" algn="l"/>
              </a:tabLst>
            </a:pPr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међуљудским односима:</a:t>
            </a:r>
            <a:r>
              <a:rPr lang="sr-Latn-C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погоршање социјалних односа,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нестајање солидарности,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гушење људских права,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трговина људима,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buFontTx/>
              <a:buChar char="•"/>
              <a:tabLst>
                <a:tab pos="914400" algn="l"/>
              </a:tabLst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проституција.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33400" y="1828800"/>
            <a:ext cx="8077200" cy="1989138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области рада и запошавања:</a:t>
            </a:r>
            <a:r>
              <a:rPr lang="sr-Latn-CS" sz="2400"/>
              <a:t> </a:t>
            </a:r>
            <a:endParaRPr lang="en-US" sz="2400"/>
          </a:p>
          <a:p>
            <a:pPr>
              <a:buFontTx/>
              <a:buChar char="•"/>
            </a:pP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незапосленост, </a:t>
            </a:r>
          </a:p>
          <a:p>
            <a:pPr>
              <a:buFontTx/>
              <a:buChar char="•"/>
            </a:pP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страх од губитка запослења, </a:t>
            </a:r>
          </a:p>
          <a:p>
            <a:pPr>
              <a:buFontTx/>
              <a:buChar char="•"/>
            </a:pP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неадекватна зарада, </a:t>
            </a:r>
          </a:p>
          <a:p>
            <a:pPr>
              <a:buFontTx/>
              <a:buChar char="•"/>
            </a:pP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рад деце да би побољшали материјално стане породице.</a:t>
            </a:r>
          </a:p>
        </p:txBody>
      </p:sp>
      <p:pic>
        <p:nvPicPr>
          <p:cNvPr id="13319" name="Picture 7" descr="a 0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2381250" cy="2438400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96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Rot="1" noChangeArrowheads="1"/>
          </p:cNvSpPr>
          <p:nvPr/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Облици испољавања сиромаштва</a:t>
            </a:r>
            <a:r>
              <a:rPr lang="sr-Latn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838200" y="2057400"/>
            <a:ext cx="7543800" cy="2354263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sz="2800" b="1" dirty="0">
                <a:solidFill>
                  <a:srgbClr val="EE78E0"/>
                </a:solidFill>
              </a:rPr>
              <a:t>У осталим областима:</a:t>
            </a:r>
            <a:r>
              <a:rPr lang="sr-Latn-CS" sz="2400" b="1" dirty="0">
                <a:solidFill>
                  <a:srgbClr val="EE78E0"/>
                </a:solidFill>
              </a:rPr>
              <a:t> </a:t>
            </a:r>
            <a:endParaRPr lang="en-US" sz="2400" b="1" dirty="0">
              <a:solidFill>
                <a:srgbClr val="EE78E0"/>
              </a:solidFill>
            </a:endParaRPr>
          </a:p>
          <a:p>
            <a:pPr lvl="1">
              <a:buFontTx/>
              <a:buChar char="•"/>
            </a:pPr>
            <a:r>
              <a:rPr lang="sr-Latn-CS" sz="2400" b="1" dirty="0"/>
              <a:t> немогућност планирања будућности, </a:t>
            </a:r>
            <a:endParaRPr lang="en-US" sz="2400" b="1" dirty="0"/>
          </a:p>
          <a:p>
            <a:pPr lvl="1">
              <a:buFontTx/>
              <a:buChar char="•"/>
            </a:pPr>
            <a:r>
              <a:rPr lang="sr-Latn-CS" sz="2400" b="1" dirty="0"/>
              <a:t> погоршање животних услова хендикепираних и маргинализованих група,</a:t>
            </a:r>
            <a:endParaRPr lang="en-US" sz="2400" b="1" dirty="0"/>
          </a:p>
          <a:p>
            <a:pPr lvl="1">
              <a:buFontTx/>
              <a:buChar char="•"/>
            </a:pPr>
            <a:r>
              <a:rPr lang="sr-Latn-CS" sz="2400" b="1" dirty="0"/>
              <a:t> неадекватна социјална политика, </a:t>
            </a:r>
            <a:endParaRPr lang="en-US" sz="2400" b="1" dirty="0"/>
          </a:p>
          <a:p>
            <a:pPr lvl="1">
              <a:buFontTx/>
              <a:buChar char="•"/>
            </a:pPr>
            <a:r>
              <a:rPr lang="sr-Latn-CS" sz="2400" b="1" dirty="0"/>
              <a:t> корупција.</a:t>
            </a:r>
            <a:endParaRPr lang="en-US" sz="24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059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Показатељи сиромаштва у свету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33400" y="4186238"/>
            <a:ext cx="8153400" cy="2292350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746125" algn="l"/>
              </a:tabLst>
            </a:pPr>
            <a:r>
              <a:rPr lang="sr-Latn-CS" sz="2400" b="1" dirty="0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 dirty="0"/>
              <a:t>Око</a:t>
            </a: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>
                <a:solidFill>
                  <a:srgbClr val="EE78E0"/>
                </a:solidFill>
              </a:rPr>
              <a:t>815 милиона људи</a:t>
            </a:r>
            <a:r>
              <a:rPr lang="sr-Latn-CS" sz="2400" b="1" dirty="0"/>
              <a:t>, међу којима </a:t>
            </a:r>
            <a:r>
              <a:rPr lang="sr-Latn-CS" sz="2400" b="1" dirty="0">
                <a:solidFill>
                  <a:srgbClr val="EE78E0"/>
                </a:solidFill>
              </a:rPr>
              <a:t>300 милиона деце</a:t>
            </a:r>
            <a:r>
              <a:rPr lang="sr-Latn-CS" sz="2400" b="1" dirty="0">
                <a:solidFill>
                  <a:srgbClr val="FFCC99"/>
                </a:solidFill>
              </a:rPr>
              <a:t>, </a:t>
            </a:r>
            <a:r>
              <a:rPr lang="sr-Latn-CS" sz="2400" b="1" dirty="0"/>
              <a:t>или сваки седми становник Земље</a:t>
            </a:r>
            <a:r>
              <a:rPr lang="sr-Latn-CS" sz="2400" b="1" dirty="0">
                <a:solidFill>
                  <a:srgbClr val="FFCC99"/>
                </a:solidFill>
              </a:rPr>
              <a:t>, </a:t>
            </a:r>
            <a:r>
              <a:rPr lang="sr-Latn-CS" sz="2400" b="1" dirty="0">
                <a:solidFill>
                  <a:srgbClr val="EE78E0"/>
                </a:solidFill>
              </a:rPr>
              <a:t>нема довољно хране</a:t>
            </a:r>
            <a:r>
              <a:rPr lang="sr-Latn-CS" sz="2400" b="1" dirty="0">
                <a:solidFill>
                  <a:srgbClr val="FFCC99"/>
                </a:solidFill>
              </a:rPr>
              <a:t>.</a:t>
            </a:r>
            <a:endParaRPr lang="en-US" sz="2400" b="1" dirty="0">
              <a:solidFill>
                <a:srgbClr val="FFCC99"/>
              </a:solidFill>
            </a:endParaRPr>
          </a:p>
          <a:p>
            <a:pPr>
              <a:buFontTx/>
              <a:buChar char="•"/>
              <a:tabLst>
                <a:tab pos="746125" algn="l"/>
              </a:tabLst>
            </a:pP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>
                <a:solidFill>
                  <a:srgbClr val="EE78E0"/>
                </a:solidFill>
              </a:rPr>
              <a:t>2,8 милијарди људи</a:t>
            </a: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/>
              <a:t>живи са мање од </a:t>
            </a:r>
            <a:r>
              <a:rPr lang="sr-Latn-CS" sz="2400" b="1" dirty="0">
                <a:solidFill>
                  <a:srgbClr val="EE78E0"/>
                </a:solidFill>
              </a:rPr>
              <a:t>2$</a:t>
            </a: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/>
              <a:t>на дан.</a:t>
            </a:r>
            <a:endParaRPr lang="en-US" sz="2400" b="1" dirty="0"/>
          </a:p>
          <a:p>
            <a:pPr>
              <a:buFontTx/>
              <a:buChar char="•"/>
              <a:tabLst>
                <a:tab pos="746125" algn="l"/>
              </a:tabLst>
            </a:pP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>
                <a:solidFill>
                  <a:srgbClr val="EE78E0"/>
                </a:solidFill>
              </a:rPr>
              <a:t>1,2 милијарде људи</a:t>
            </a: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/>
              <a:t>троши испод </a:t>
            </a:r>
            <a:r>
              <a:rPr lang="sr-Latn-CS" sz="2400" b="1" dirty="0">
                <a:solidFill>
                  <a:srgbClr val="EE78E0"/>
                </a:solidFill>
              </a:rPr>
              <a:t>1$</a:t>
            </a: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/>
              <a:t>дневно</a:t>
            </a:r>
            <a:r>
              <a:rPr lang="sr-Latn-CS" sz="2400" b="1" dirty="0">
                <a:solidFill>
                  <a:srgbClr val="FFCC99"/>
                </a:solidFill>
              </a:rPr>
              <a:t>.</a:t>
            </a:r>
            <a:endParaRPr lang="en-US" sz="2400" b="1" dirty="0">
              <a:solidFill>
                <a:srgbClr val="FFCC99"/>
              </a:solidFill>
            </a:endParaRPr>
          </a:p>
          <a:p>
            <a:pPr>
              <a:buFontTx/>
              <a:buChar char="•"/>
              <a:tabLst>
                <a:tab pos="746125" algn="l"/>
              </a:tabLst>
            </a:pP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>
                <a:solidFill>
                  <a:srgbClr val="EE78E0"/>
                </a:solidFill>
              </a:rPr>
              <a:t>24.000 људи</a:t>
            </a:r>
            <a:r>
              <a:rPr lang="sr-Latn-CS" sz="2400" b="1" dirty="0">
                <a:solidFill>
                  <a:srgbClr val="FFCC99"/>
                </a:solidFill>
              </a:rPr>
              <a:t> </a:t>
            </a:r>
            <a:r>
              <a:rPr lang="sr-Latn-CS" sz="2400" b="1" dirty="0"/>
              <a:t>сваки дан умире од болести, пвезаних са недовољном или неодговарајућом исхраном.</a:t>
            </a:r>
          </a:p>
        </p:txBody>
      </p:sp>
      <p:pic>
        <p:nvPicPr>
          <p:cNvPr id="15367" name="Picture 7" descr="Untitled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00200"/>
            <a:ext cx="3505200" cy="2403475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2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Показатељи сиромаштва у свету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5800" y="4724400"/>
            <a:ext cx="7848600" cy="1562100"/>
          </a:xfrm>
          <a:prstGeom prst="rect">
            <a:avLst/>
          </a:prstGeom>
          <a:noFill/>
          <a:ln w="9525">
            <a:solidFill>
              <a:srgbClr val="EE78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Latn-C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 dirty="0"/>
              <a:t>Око </a:t>
            </a:r>
            <a:r>
              <a:rPr lang="sr-Latn-CS" sz="2400" b="1" dirty="0">
                <a:solidFill>
                  <a:srgbClr val="EE78E0"/>
                </a:solidFill>
              </a:rPr>
              <a:t>55% </a:t>
            </a:r>
            <a:r>
              <a:rPr lang="sr-Latn-CS" sz="2400" b="1" dirty="0">
                <a:solidFill>
                  <a:schemeClr val="folHlink"/>
                </a:solidFill>
              </a:rPr>
              <a:t>од</a:t>
            </a:r>
            <a:r>
              <a:rPr lang="sr-Latn-CS" sz="2400" b="1" dirty="0">
                <a:solidFill>
                  <a:srgbClr val="EE78E0"/>
                </a:solidFill>
              </a:rPr>
              <a:t> 12 милиона смртних случајева</a:t>
            </a:r>
            <a:r>
              <a:rPr lang="sr-Latn-CS" sz="2400" b="1" dirty="0"/>
              <a:t> код деце сваке године је у вези са неухрањеношћу.</a:t>
            </a:r>
            <a:endParaRPr lang="en-US" sz="2400" b="1" dirty="0"/>
          </a:p>
          <a:p>
            <a:pPr>
              <a:buFontTx/>
              <a:buChar char="•"/>
            </a:pPr>
            <a:r>
              <a:rPr lang="sr-Latn-CS" sz="2400" b="1" dirty="0"/>
              <a:t> Свако </a:t>
            </a:r>
            <a:r>
              <a:rPr lang="sr-Latn-CS" sz="2400" b="1" dirty="0">
                <a:solidFill>
                  <a:srgbClr val="EE78E0"/>
                </a:solidFill>
              </a:rPr>
              <a:t>8. дете</a:t>
            </a:r>
            <a:r>
              <a:rPr lang="sr-Latn-CS" sz="2400" b="1" dirty="0"/>
              <a:t> не доживи свој 5. рођендан.</a:t>
            </a:r>
            <a:endParaRPr lang="en-US" sz="2400" b="1" dirty="0"/>
          </a:p>
          <a:p>
            <a:pPr>
              <a:buFontTx/>
              <a:buChar char="•"/>
            </a:pPr>
            <a:r>
              <a:rPr lang="sr-Latn-CS" sz="2400" b="1" dirty="0"/>
              <a:t> Сваки </a:t>
            </a:r>
            <a:r>
              <a:rPr lang="sr-Latn-CS" sz="2400" b="1" dirty="0">
                <a:solidFill>
                  <a:srgbClr val="EE78E0"/>
                </a:solidFill>
              </a:rPr>
              <a:t>9. дечак</a:t>
            </a:r>
            <a:r>
              <a:rPr lang="sr-Latn-CS" sz="2400" b="1" dirty="0"/>
              <a:t> и свака </a:t>
            </a:r>
            <a:r>
              <a:rPr lang="sr-Latn-CS" sz="2400" b="1" dirty="0">
                <a:solidFill>
                  <a:srgbClr val="EE78E0"/>
                </a:solidFill>
              </a:rPr>
              <a:t>14. девојчица</a:t>
            </a:r>
            <a:r>
              <a:rPr lang="sr-Latn-CS" sz="2400" b="1" dirty="0"/>
              <a:t> не иду у школу.</a:t>
            </a:r>
          </a:p>
        </p:txBody>
      </p:sp>
      <p:pic>
        <p:nvPicPr>
          <p:cNvPr id="16390" name="Picture 6" descr="Untitled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1600200"/>
            <a:ext cx="3962400" cy="2946400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08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Показатељи сиромаштва у Србији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71475" y="4127500"/>
            <a:ext cx="8382000" cy="241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sr-Latn-CS" sz="28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односу на степен образовања најсиромашнији су: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tabLst>
                <a:tab pos="685800" algn="l"/>
              </a:tabLst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 најнижим образовањем, </a:t>
            </a:r>
            <a:endParaRPr lang="en-US" sz="2400" b="1">
              <a:solidFill>
                <a:srgbClr val="FFCC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tabLst>
                <a:tab pos="685800" algn="l"/>
              </a:tabLst>
            </a:pP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незапослени</a:t>
            </a:r>
            <a:endParaRPr lang="en-US" sz="2400" b="1">
              <a:solidFill>
                <a:srgbClr val="FFCC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tabLst>
                <a:tab pos="685800" algn="l"/>
              </a:tabLst>
            </a:pP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становници у руралним срединама 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(индекс сиромаштва је у сеоским срединама скоро </a:t>
            </a: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пута већи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него у градским)</a:t>
            </a:r>
            <a:r>
              <a:rPr lang="sr-Latn-CS" sz="2400" b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pic>
        <p:nvPicPr>
          <p:cNvPr id="18438" name="Picture 6" descr="Lisa sel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657600" cy="2439988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5010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Показатељи сиромаштва у Србији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33400" y="1932891"/>
            <a:ext cx="8077200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800" b="1" dirty="0">
                <a:solidFill>
                  <a:srgbClr val="EE78E0"/>
                </a:solidFill>
              </a:rPr>
              <a:t>У нашим условима сиромаштво највише погађа:</a:t>
            </a:r>
            <a:r>
              <a:rPr lang="sr-Latn-CS" sz="2800" dirty="0"/>
              <a:t> </a:t>
            </a:r>
          </a:p>
          <a:p>
            <a:endParaRPr lang="en-US" sz="2800" dirty="0"/>
          </a:p>
          <a:p>
            <a:pPr>
              <a:buFontTx/>
              <a:buChar char="•"/>
            </a:pPr>
            <a:r>
              <a:rPr lang="sr-Latn-CS" sz="2400" dirty="0"/>
              <a:t> </a:t>
            </a:r>
            <a:r>
              <a:rPr lang="sr-Latn-CS" sz="2400" b="1" dirty="0">
                <a:solidFill>
                  <a:srgbClr val="FF9966"/>
                </a:solidFill>
              </a:rPr>
              <a:t>децу</a:t>
            </a:r>
            <a:r>
              <a:rPr lang="sr-Latn-CS" sz="2400" b="1" dirty="0"/>
              <a:t> (процена за Србију је 12.7%), 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FF9966"/>
                </a:solidFill>
              </a:rPr>
              <a:t>старе</a:t>
            </a:r>
            <a:r>
              <a:rPr lang="sr-Latn-CS" sz="2400" b="1" dirty="0"/>
              <a:t> (чине четвртину од укупног броја сиромашних), 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FF9966"/>
                </a:solidFill>
              </a:rPr>
              <a:t>домаћинства са већим бројем чланова</a:t>
            </a:r>
            <a:r>
              <a:rPr lang="sr-Latn-CS" sz="2400" b="1" dirty="0"/>
              <a:t> (најугроженија су домаћинства са 5 или више чланова) и 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FF9966"/>
                </a:solidFill>
              </a:rPr>
              <a:t>посебно рањиве групе</a:t>
            </a:r>
            <a:r>
              <a:rPr lang="sr-Latn-CS" sz="2400" b="1" dirty="0"/>
              <a:t> (избеглице и расељена лица, Роми, особе са инвалидитетом) и 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FF9966"/>
                </a:solidFill>
              </a:rPr>
              <a:t>жене</a:t>
            </a:r>
            <a:r>
              <a:rPr lang="sr-Latn-CS" sz="2400" b="1" dirty="0"/>
              <a:t> (пре свега старије жене на селу, самохране мајке, домаћице, избеглице, необразоване, болесне и незапослене).</a:t>
            </a:r>
            <a:endParaRPr lang="en-US" sz="24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1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Показатељи сиромаштва младих у Србији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81000" y="4249738"/>
            <a:ext cx="8382000" cy="23018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sr-Latn-C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 dirty="0"/>
              <a:t>тенденција ка исељавању (</a:t>
            </a:r>
            <a:r>
              <a:rPr lang="sr-Latn-CS" sz="2400" b="1" dirty="0">
                <a:solidFill>
                  <a:srgbClr val="EE78E0"/>
                </a:solidFill>
              </a:rPr>
              <a:t>250 000 младих</a:t>
            </a:r>
            <a:r>
              <a:rPr lang="sr-Latn-CS" sz="2400" b="1" dirty="0"/>
              <a:t> је напустило земљу, </a:t>
            </a:r>
            <a:r>
              <a:rPr lang="sr-Latn-CS" sz="2400" b="1" dirty="0">
                <a:solidFill>
                  <a:srgbClr val="EE78E0"/>
                </a:solidFill>
              </a:rPr>
              <a:t>31.5%</a:t>
            </a:r>
            <a:r>
              <a:rPr lang="sr-Latn-CS" sz="2400" b="1" dirty="0"/>
              <a:t> је давало изјаве да то планира),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EE78E0"/>
                </a:solidFill>
              </a:rPr>
              <a:t>54%</a:t>
            </a:r>
            <a:r>
              <a:rPr lang="sr-Latn-CS" sz="2400" b="1" dirty="0"/>
              <a:t> младих жели да живи у великим градовима,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EE78E0"/>
                </a:solidFill>
              </a:rPr>
              <a:t>72.3% </a:t>
            </a:r>
            <a:r>
              <a:rPr lang="sr-Latn-CS" sz="2400" b="1" dirty="0"/>
              <a:t>младих нема услове за оснивање својих породица,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EE78E0"/>
                </a:solidFill>
              </a:rPr>
              <a:t>80%</a:t>
            </a:r>
            <a:r>
              <a:rPr lang="sr-Latn-CS" sz="2400" b="1" dirty="0"/>
              <a:t> младих је незадовољно квалитетом и могућностима образовања,</a:t>
            </a:r>
            <a:endParaRPr lang="en-US" sz="2400" b="1" dirty="0">
              <a:latin typeface="Arial" pitchFamily="34" charset="0"/>
            </a:endParaRPr>
          </a:p>
        </p:txBody>
      </p:sp>
      <p:pic>
        <p:nvPicPr>
          <p:cNvPr id="20486" name="Picture 6" descr="mladi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22425"/>
            <a:ext cx="3895725" cy="2487613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755650" y="404813"/>
            <a:ext cx="8077200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Cyrl-CS" sz="3600" b="1" dirty="0">
                <a:latin typeface="Garamond" pitchFamily="18" charset="0"/>
              </a:rPr>
              <a:t>Макроекономски </a:t>
            </a:r>
            <a:r>
              <a:rPr lang="sr-Cyrl-CS" sz="3600" b="1" dirty="0" smtClean="0">
                <a:latin typeface="Garamond" pitchFamily="18" charset="0"/>
              </a:rPr>
              <a:t>показатељи</a:t>
            </a:r>
          </a:p>
          <a:p>
            <a:endParaRPr lang="sr-Latn-CS" sz="2400" b="1" dirty="0">
              <a:solidFill>
                <a:schemeClr val="tx2"/>
              </a:solidFill>
              <a:latin typeface="Garamond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Latn-CS" sz="2400" b="1" dirty="0">
                <a:latin typeface="Garamond" pitchFamily="18" charset="0"/>
              </a:rPr>
              <a:t> </a:t>
            </a:r>
            <a:r>
              <a:rPr lang="sr-Cyrl-CS" sz="2400" dirty="0">
                <a:latin typeface="Garamond" pitchFamily="18" charset="0"/>
              </a:rPr>
              <a:t>бруто производ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национални доходак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потрошња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штедња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инвестиције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економски раст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фискална и монетарна политика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запосленост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буџет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sr-Cyrl-CS" sz="2400" dirty="0">
                <a:latin typeface="Garamond" pitchFamily="18" charset="0"/>
              </a:rPr>
              <a:t> инфлација</a:t>
            </a:r>
          </a:p>
          <a:p>
            <a:endParaRPr lang="en-US" sz="3200" b="1" i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787900" y="126841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8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Показатељи сиромаштва младих у Србији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33400" y="4648200"/>
            <a:ext cx="8077200" cy="1571625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sr-Latn-C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 dirty="0"/>
              <a:t>у структури незапослених </a:t>
            </a:r>
            <a:r>
              <a:rPr lang="sr-Latn-CS" sz="2400" b="1" dirty="0">
                <a:solidFill>
                  <a:srgbClr val="EE78E0"/>
                </a:solidFill>
              </a:rPr>
              <a:t>млади од 19-25 година</a:t>
            </a:r>
            <a:r>
              <a:rPr lang="sr-Latn-CS" sz="2400" b="1" dirty="0"/>
              <a:t> чине </a:t>
            </a:r>
            <a:r>
              <a:rPr lang="sr-Latn-CS" sz="2400" b="1" dirty="0">
                <a:solidFill>
                  <a:srgbClr val="EE78E0"/>
                </a:solidFill>
              </a:rPr>
              <a:t>23.9%</a:t>
            </a:r>
            <a:r>
              <a:rPr lang="sr-Latn-CS" sz="2400" b="1" dirty="0"/>
              <a:t> од чега је трећина радне снаге без квалификација,</a:t>
            </a:r>
          </a:p>
          <a:p>
            <a:pPr>
              <a:buFontTx/>
              <a:buChar char="•"/>
            </a:pP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EE78E0"/>
                </a:solidFill>
              </a:rPr>
              <a:t>39%</a:t>
            </a:r>
            <a:r>
              <a:rPr lang="sr-Latn-CS" sz="2400" b="1" dirty="0"/>
              <a:t> очекује да учествује у одлучивању у вези сопственог живота и живота у заједници,</a:t>
            </a:r>
          </a:p>
        </p:txBody>
      </p:sp>
      <p:pic>
        <p:nvPicPr>
          <p:cNvPr id="21512" name="Picture 8" descr="for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3810000" cy="274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5590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sr-Cyrl-C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Показатељи сиромаштва младих у Србији</a:t>
            </a:r>
            <a:endParaRPr lang="sr-Latn-C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533400" y="2200275"/>
            <a:ext cx="8077200" cy="4127500"/>
          </a:xfrm>
          <a:prstGeom prst="rect">
            <a:avLst/>
          </a:prstGeom>
          <a:noFill/>
          <a:ln w="19050">
            <a:solidFill>
              <a:srgbClr val="EE78E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28.55%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је незадовољно начином провођења  слободног времена,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преко </a:t>
            </a: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90%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младих је пробало бар једном дрогу (најчешће марихуану),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2400"/>
          </a:p>
          <a:p>
            <a:pPr>
              <a:buFontTx/>
              <a:buChar char="•"/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34.5%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младих до 25 година пуши редовно,</a:t>
            </a:r>
          </a:p>
          <a:p>
            <a:pPr>
              <a:buFontTx/>
              <a:buChar char="•"/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43% девојака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и </a:t>
            </a: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20% младића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не користи никада заштиту при сексуалном односу,</a:t>
            </a:r>
          </a:p>
          <a:p>
            <a:pPr>
              <a:buFontTx/>
              <a:buChar char="•"/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40% младих жена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(15-24 година) биле трудне бар једном, а само </a:t>
            </a: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40% младих жена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посетило је гинеколога,</a:t>
            </a:r>
          </a:p>
          <a:p>
            <a:pPr>
              <a:buFontTx/>
              <a:buChar char="•"/>
            </a:pP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 b="1">
                <a:solidFill>
                  <a:srgbClr val="EE78E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сваки четврти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изјављује да нема праве информације о СИДИ.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575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здравствене делатности коју обављају изабрани</a:t>
            </a:r>
            <a:br>
              <a:rPr lang="en-US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лекари у служби за здравствену заштиту одраслог становништва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Проценат регистрованих корисника који су из било ког разлога посетили свог изабраног лекара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(израчунава се као број регистрованих корисника који су из било ког разлога посетили свог изабраног лекара у претходној години подељен са укупним бројем регистрованих</a:t>
            </a:r>
            <a:r>
              <a:rPr lang="sr-Cyrl-BA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корисника и помножен са 100);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Однос првих и поновних прегледа ради лечења код изабраног лекара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(израчунава се као збир укупног броја поновних прегледа ради лечења и укупног броја посебних прегледа ради допунске дијагностике и даљег лечења подељен са укупним бројем првих прегледа ради лечења);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Однос броја упута издатих за специјалистичко-консултативни преглед и укупног броја посета код лекара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(израчунава се као укупан број упута за специјалистичко-консултативне прегледе подељен са укупним бројем прегледа и посета изабраног лекара и помножен са 100);</a:t>
            </a:r>
          </a:p>
        </p:txBody>
      </p:sp>
    </p:spTree>
    <p:extLst>
      <p:ext uri="{BB962C8B-B14F-4D97-AF65-F5344CB8AC3E}">
        <p14:creationId xmlns:p14="http://schemas.microsoft.com/office/powerpoint/2010/main" val="198940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здравствене делатности коју обављају изабрани</a:t>
            </a:r>
            <a:br>
              <a:rPr lang="en-US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лекари у служби за здравствену заштиту одраслог становништва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4. Проценат превентивних прегледа у укупном броју прегледа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и посета код лекара. (израчунава се као укупан број превентивних прегледа </a:t>
            </a:r>
            <a:br>
              <a:rPr lang="en-US" sz="20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подељен са укупним бројем свих прегледа и посета код лекара и </a:t>
            </a:r>
            <a:br>
              <a:rPr lang="en-US" sz="20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помножен са 100);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5. Обухват регистрованих корисника старијих од 65 година вакцинацијом  против сезонског грипа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(израчунава се као број регистрованих корисника  старијих од 65 година који је вакцинисан против сезонског грипа подељен  са укупним бројем регистрованих корисника старијих од 65 година и  помножен са 100);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6. Проценат оболелих од повишеног крвног притиска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(И10-И15) 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код којих је  на последњем контролном прегледу, вредност крвног притиска била нижа  од 140/90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(израчунава се као бр. регистрованих корисника од повишеног  крвног притиска код којих је у претходној години на последњем  контролном прегледу вредност крвног притиска била нижа од 140/90  подељен са укупним бројем регистрованих корисника оболелих од  повишеног крвног притиска и помножен са 100);</a:t>
            </a:r>
          </a:p>
        </p:txBody>
      </p:sp>
    </p:spTree>
    <p:extLst>
      <p:ext uri="{BB962C8B-B14F-4D97-AF65-F5344CB8AC3E}">
        <p14:creationId xmlns:p14="http://schemas.microsoft.com/office/powerpoint/2010/main" val="416165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74638"/>
            <a:ext cx="8856663" cy="561975"/>
          </a:xfrm>
        </p:spPr>
        <p:txBody>
          <a:bodyPr/>
          <a:lstStyle/>
          <a:p>
            <a:pPr eaLnBrk="1" hangingPunct="1"/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здравствене делатности коју обављају изабрани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лекари у служби за здравствену заштиту одраслог становништва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/>
              <a:t>7) 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Проценат оболелих од шећерне болести (Е10-Е14) који су упућени на преглед очног дна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(израчунава се као број регистрованих корисника оболелих од шећерне болести који су у претходној години упућени на преглед очног дна подељен са укупним бројем регистрованих корисника оболелих од шећерне болести и помножен са 100);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Проценат оболелих од шећерне болести код којих је бар једном одређена вредност гликолизираног хемоглобина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(ХбА1ц) (израчунава се као број регистрованих корисника оболелих од шећерне болести код којих је у претходној години бар једном одређена вредност гликолизираног хемоглобина (ХбА1ц) подељен са укупним бројем регистрованих корисника оболелих од шећерне болести и помножен са 100);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9) Проценат регистрованих корисника у чији је здравствени картон убележена вредност крвног притиска, индекс телесне масе - ИТМ,  пушачки</a:t>
            </a:r>
            <a:r>
              <a:rPr lang="sr-Cyrl-BA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статус и препоручени савети за здраво понашање 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(израчунава се као број регистрованих корисника којима су у претходној години у здравствени картон убележени: крвни притисак, индекс телесне масе - ИТМ и пушачки статус и препоручени савети за здраво понашање подељен са укупним бројем регистрованих корисника и помножен са 100)</a:t>
            </a:r>
          </a:p>
        </p:txBody>
      </p:sp>
    </p:spTree>
    <p:extLst>
      <p:ext uri="{BB962C8B-B14F-4D97-AF65-F5344CB8AC3E}">
        <p14:creationId xmlns:p14="http://schemas.microsoft.com/office/powerpoint/2010/main" val="7594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/>
          <a:lstStyle/>
          <a:p>
            <a:r>
              <a:rPr lang="en-US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здравствене делатности коју обављају изабрани</a:t>
            </a:r>
            <a:br>
              <a:rPr lang="en-US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лекари у служби за здравствену заштиту одраслог становништва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10. Проценат регистрованих корисника старијих од 50 година којима је урађен тест на крвављење у столици (хемокулт тест)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(израчунава се као број регистрованих корисника старијиход 50 година којима је у претходној години урађен тест на крвављење у столици (хемокулт тест) подељен са укупним бројем регистрованих корисника старијих од 50 година и помножен са 100). </a:t>
            </a:r>
          </a:p>
          <a:p>
            <a:pPr marL="0" indent="0">
              <a:buFontTx/>
              <a:buNone/>
              <a:defRPr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. Проценат епизода са тонзилофарингитисом (Ј02, Ј03) код којих је као прва терапија ординирана терапија пеницилином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(израчунава се као број епизода са тонзилофарингитисом (Ј02, Ј03) код којих је као прва терапија ординирана терапија пеницилином подељен са укупним бројем епизода са тонзилофарингитисом лечених у претходној години и помножен са 100). </a:t>
            </a:r>
          </a:p>
          <a:p>
            <a:pPr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79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43000"/>
          </a:xfrm>
        </p:spPr>
        <p:txBody>
          <a:bodyPr/>
          <a:lstStyle/>
          <a:p>
            <a:pPr eaLnBrk="1" hangingPunct="1"/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здрав.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делатности коју обавља изабрани лекар - доктор медицине спец.педијатрије у служби за здрав. заштиту деце и омладине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1. </a:t>
            </a: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Проценат регистрованих корисника који су из било ког разлога  посетили свог изабраног педијатра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(израчунава се као број  регистрованих корисника који су из било ког разлога посетили свог изабраног педијатра у претходној години подељен са укупним бројем регистрованих корисника и помножен са 100);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. Однос првих и поновних прегледа ради лечења код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изабраног педијатра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(израчунава се као збир укупног броја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поновних прегледа ради лечења и укупног броја посебних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прегледа ради допунске дијагностике и даљег лечења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подељен са укупним бројем првих прегледа ради лечења);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3. Однос броја упута издатих за специјалистичко-консултативнипреглед и укупног броја посета код педијатра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(израчунава се као укупан број упута заспецијалистичко консултативне прегледе подељен са укупним бројем прегледа и посета  изабраног педијатра и помножен са 100);</a:t>
            </a:r>
          </a:p>
        </p:txBody>
      </p:sp>
    </p:spTree>
    <p:extLst>
      <p:ext uri="{BB962C8B-B14F-4D97-AF65-F5344CB8AC3E}">
        <p14:creationId xmlns:p14="http://schemas.microsoft.com/office/powerpoint/2010/main" val="337473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008062"/>
          </a:xfrm>
        </p:spPr>
        <p:txBody>
          <a:bodyPr/>
          <a:lstStyle/>
          <a:p>
            <a:pPr eaLnBrk="1" hangingPunct="1"/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здрав.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делатности коју обавља изабрани лекар - доктор медицине спец.педијатрије у служби за здрав. заштиту деце и омладине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351837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100" b="1" smtClean="0"/>
              <a:t>4. </a:t>
            </a:r>
            <a:r>
              <a:rPr lang="en-US" sz="2100" b="1" smtClean="0">
                <a:latin typeface="Times New Roman" pitchFamily="18" charset="0"/>
                <a:cs typeface="Times New Roman" pitchFamily="18" charset="0"/>
              </a:rPr>
              <a:t>Проценат превентивних прегледа у укупном броју прегледа и  посета код педијатра. </a:t>
            </a:r>
            <a:r>
              <a:rPr lang="en-US" sz="2100" smtClean="0">
                <a:latin typeface="Times New Roman" pitchFamily="18" charset="0"/>
                <a:cs typeface="Times New Roman" pitchFamily="18" charset="0"/>
              </a:rPr>
              <a:t>(израчунава се као укупан број  превентивних прегледа подељен са укупним бројем свих прегледа и посета код педијатра и помножен са 100);</a:t>
            </a:r>
          </a:p>
          <a:p>
            <a:pPr marL="0" indent="0">
              <a:buFontTx/>
              <a:buNone/>
            </a:pPr>
            <a:r>
              <a:rPr lang="en-US" sz="21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1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100" b="1" smtClean="0">
                <a:latin typeface="Times New Roman" pitchFamily="18" charset="0"/>
                <a:cs typeface="Times New Roman" pitchFamily="18" charset="0"/>
              </a:rPr>
              <a:t>5. Проценат епизода са акутним инфекцијама горњих дисајних  путева (Ј00-Ј06) код којих је при првом прегледу прописан  антибиотик. </a:t>
            </a:r>
            <a:r>
              <a:rPr lang="en-US" sz="2100" smtClean="0">
                <a:latin typeface="Times New Roman" pitchFamily="18" charset="0"/>
                <a:cs typeface="Times New Roman" pitchFamily="18" charset="0"/>
              </a:rPr>
              <a:t>(број епизода акутних инфекција горњих дисајних  путева код којих је при првом прегледу прописан антибиотик,  подељен са укупним бројем епизода акутних инфекција горњих  дисајних путева лечених у претходној години и помножен са 100);</a:t>
            </a:r>
            <a:endParaRPr lang="sr-Cyrl-BA" sz="21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sz="21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1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10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2100" b="1" smtClean="0">
                <a:latin typeface="Times New Roman" pitchFamily="18" charset="0"/>
                <a:cs typeface="Times New Roman" pitchFamily="18" charset="0"/>
              </a:rPr>
              <a:t>Проценат епизода свих обољења код деце лечених </a:t>
            </a:r>
            <a:r>
              <a:rPr lang="sr-Cyrl-BA" sz="21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smtClean="0">
                <a:latin typeface="Times New Roman" pitchFamily="18" charset="0"/>
                <a:cs typeface="Times New Roman" pitchFamily="18" charset="0"/>
              </a:rPr>
              <a:t>антибиотицима у којим је ординирана ампулирана терапија </a:t>
            </a:r>
            <a:r>
              <a:rPr lang="sr-Cyrl-BA" sz="21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smtClean="0">
                <a:latin typeface="Times New Roman" pitchFamily="18" charset="0"/>
                <a:cs typeface="Times New Roman" pitchFamily="18" charset="0"/>
              </a:rPr>
              <a:t>(број епизода лечених ампулираном терапијом антибиотицима подељен са укупним бројем епизода које су лечене </a:t>
            </a:r>
            <a:r>
              <a:rPr lang="sr-Cyrl-BA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smtClean="0">
                <a:latin typeface="Times New Roman" pitchFamily="18" charset="0"/>
                <a:cs typeface="Times New Roman" pitchFamily="18" charset="0"/>
              </a:rPr>
              <a:t>антибиотицима у претходној години и помножен са 100);</a:t>
            </a:r>
          </a:p>
        </p:txBody>
      </p:sp>
    </p:spTree>
    <p:extLst>
      <p:ext uri="{BB962C8B-B14F-4D97-AF65-F5344CB8AC3E}">
        <p14:creationId xmlns:p14="http://schemas.microsoft.com/office/powerpoint/2010/main" val="177635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здрав.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делатности коју обавља изабрани лекар - доктор медицине спец.педијатрије у служби за здрав. заштиту деце и омладине</a:t>
            </a:r>
            <a:endParaRPr lang="en-US" sz="2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Проценат предгојазне/гојазне деце у чији је здравствени картон убележен статус ухрањености и дат савет о правилној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исхрани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(израчунава се као број предгојазне и гојазне деце на основу процене статуса ухрањености на било који од данас прихваћених начина којима је дат савет о правилној исхрани подељен са укупним бројем предгојазне и гојазне деце).</a:t>
            </a:r>
          </a:p>
          <a:p>
            <a:pPr marL="0" indent="0">
              <a:buFontTx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Обухват деце у 15. години живота комплетном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имунизацијом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(израчунава се као број деце у 15 години живота са комплетном имунизацијом подељен са укупним бројем регистроване деце у 15 години живота и помножен са 100).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12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03200"/>
            <a:ext cx="8229600" cy="993775"/>
          </a:xfrm>
        </p:spPr>
        <p:txBody>
          <a:bodyPr/>
          <a:lstStyle/>
          <a:p>
            <a:pPr eaLnBrk="1" hangingPunct="1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Показатељи квалитета који се прате у области здрав. делатности коју обавља изабрани лекар - доктор медицине специјалиста гинекологије у служби за здрав. заштиту жена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374063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1, 2, 3, 4,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 </a:t>
            </a:r>
            <a:br>
              <a:rPr lang="en-US" sz="2200" smtClean="0"/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Проценат корисница од 25-69 год. старости обухваћених 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циљаним прегледом ради раног откривање рака грлића 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материце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(број регистрованих корисница од 25 до 69 год.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старости код којих је у претходној години обављен циљани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преглед ради раног откривање рака грлића материце,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подељен са укупним бројем регистрованих корисница ове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старости и помножен са 100);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Проценат корисница од 45 до 69 год. старости које су 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упућене на мамографију од било ког изабраног гинеколога </a:t>
            </a:r>
            <a:br>
              <a:rPr lang="en-US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smtClean="0">
                <a:latin typeface="Times New Roman" pitchFamily="18" charset="0"/>
                <a:cs typeface="Times New Roman" pitchFamily="18" charset="0"/>
              </a:rPr>
              <a:t>у последњих 12 месеци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(број регистрованих корисница од 45 до 69 год. које су у претходној години упућене на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мамографију од стране изабраног гинеколога подељен </a:t>
            </a:r>
            <a:br>
              <a:rPr lang="en-US" sz="2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са ук. бројем регистрованих корисница ове старости x 100).</a:t>
            </a:r>
          </a:p>
        </p:txBody>
      </p:sp>
    </p:spTree>
    <p:extLst>
      <p:ext uri="{BB962C8B-B14F-4D97-AF65-F5344CB8AC3E}">
        <p14:creationId xmlns:p14="http://schemas.microsoft.com/office/powerpoint/2010/main" val="28586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Rot="1"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62000" y="2438400"/>
            <a:ext cx="7721600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Cyrl-CS" sz="2800" b="1" dirty="0"/>
              <a:t>Користи од улагања у здравље: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повећање очекиваног трајања живота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ерадикација и конторола болести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смањење дужине лечења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смањење тегоба оболелих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смањење привремене и трајне неспособности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одржавање преостале радне способности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смањење субјективних тегоба</a:t>
            </a:r>
          </a:p>
          <a:p>
            <a:pPr>
              <a:buFontTx/>
              <a:buChar char="•"/>
            </a:pPr>
            <a:r>
              <a:rPr lang="sr-Cyrl-CS" sz="2800" b="1" dirty="0">
                <a:solidFill>
                  <a:srgbClr val="EE78E0"/>
                </a:solidFill>
              </a:rPr>
              <a:t> спречавање погоршања болести</a:t>
            </a:r>
            <a:endParaRPr lang="sr-Latn-CS" sz="2800" b="1" dirty="0">
              <a:solidFill>
                <a:srgbClr val="EE78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4083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647700"/>
          </a:xfrm>
        </p:spPr>
        <p:txBody>
          <a:bodyPr/>
          <a:lstStyle/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Показатељи квалитета који се прате у стоматолошкој здравственој заштити</a:t>
            </a: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250825" y="1125538"/>
            <a:ext cx="8569325" cy="52562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AutoNum type="arabicParenR"/>
              <a:defRPr/>
            </a:pPr>
            <a: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Проценат деце у 7. год. живота обухваћених локалном </a:t>
            </a:r>
            <a:b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апликацијом концентрованих флуорида </a:t>
            </a: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(укупан број деце првог  разреда основне школе која су имала макар једну серијску локалну апликацију концентрованих флуорида подељен са бројем прегледане  деце истог узраста и помножен са 100);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Проценат деце у 12.год живота обухваћених локалном </a:t>
            </a:r>
            <a:b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апликацијом концентрованих флуорида </a:t>
            </a: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(укупан број деце петог  разреда основне школе која су имала макар једну серијску локалну  апликацију концентрованих флуорида подељен са бројем прегледане  деце истог узраста и помножен са 100);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Проценат деце у 7. год. живота са свим здравим зубима </a:t>
            </a:r>
            <a:r>
              <a:rPr lang="en-U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(укупан број деце са свим здравим зубима млечне и сталне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дентиције у 7.год. живота, подељен са укупним бројем прегледане деце истог узраста и помножен са 100);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КЕП код деце у 12. год. живота </a:t>
            </a: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(укупан број кариозних,</a:t>
            </a:r>
            <a:r>
              <a:rPr lang="en-U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екстрахираних и  пломбираних сталних зуба прегледане деце у 12.год. живота подељен са укупним бројем прегледане деце истог узраста);</a:t>
            </a:r>
          </a:p>
        </p:txBody>
      </p:sp>
    </p:spTree>
    <p:extLst>
      <p:ext uri="{BB962C8B-B14F-4D97-AF65-F5344CB8AC3E}">
        <p14:creationId xmlns:p14="http://schemas.microsoft.com/office/powerpoint/2010/main" val="254974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755650" y="692150"/>
            <a:ext cx="8077200" cy="505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3600" b="1">
                <a:solidFill>
                  <a:srgbClr val="D18407"/>
                </a:solidFill>
                <a:latin typeface="Comic Sans MS" pitchFamily="66" charset="0"/>
              </a:rPr>
              <a:t>Reference za pokazatelje</a:t>
            </a:r>
          </a:p>
          <a:p>
            <a:pPr>
              <a:lnSpc>
                <a:spcPct val="80000"/>
              </a:lnSpc>
            </a:pPr>
            <a:endParaRPr lang="sr-Latn-CS" sz="24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endParaRPr lang="sr-Latn-CS" sz="24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spcAft>
                <a:spcPct val="50000"/>
              </a:spcAft>
              <a:buFontTx/>
              <a:buChar char="-"/>
            </a:pPr>
            <a:r>
              <a:rPr lang="sr-Latn-CS" sz="2400" b="1">
                <a:solidFill>
                  <a:schemeClr val="tx2"/>
                </a:solidFill>
                <a:latin typeface="Comic Sans MS" pitchFamily="66" charset="0"/>
              </a:rPr>
              <a:t> EUROSTAT </a:t>
            </a:r>
            <a:r>
              <a:rPr lang="sr-Latn-CS" sz="2400" b="1">
                <a:solidFill>
                  <a:schemeClr val="tx2"/>
                </a:solidFill>
                <a:latin typeface="Comic Sans MS" pitchFamily="66" charset="0"/>
                <a:hlinkClick r:id="rId3"/>
              </a:rPr>
              <a:t>www.epp.eurostat.ec.europa.eu</a:t>
            </a:r>
            <a:endParaRPr lang="sr-Latn-CS" sz="24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spcAft>
                <a:spcPct val="50000"/>
              </a:spcAft>
              <a:buFontTx/>
              <a:buChar char="-"/>
            </a:pPr>
            <a:r>
              <a:rPr lang="sr-Latn-CS" sz="2400" b="1">
                <a:solidFill>
                  <a:schemeClr val="tx2"/>
                </a:solidFill>
                <a:latin typeface="Comic Sans MS" pitchFamily="66" charset="0"/>
              </a:rPr>
              <a:t> HFA database </a:t>
            </a:r>
            <a:r>
              <a:rPr lang="sr-Latn-CS" sz="2400" b="1">
                <a:solidFill>
                  <a:schemeClr val="tx2"/>
                </a:solidFill>
                <a:latin typeface="Comic Sans MS" pitchFamily="66" charset="0"/>
                <a:hlinkClick r:id="rId4"/>
              </a:rPr>
              <a:t>www.euro.who.int/hfadb</a:t>
            </a:r>
            <a:endParaRPr lang="sr-Latn-CS" sz="24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sr-Latn-CS" sz="2400" b="1">
                <a:solidFill>
                  <a:schemeClr val="tx2"/>
                </a:solidFill>
                <a:latin typeface="Comic Sans MS" pitchFamily="66" charset="0"/>
              </a:rPr>
              <a:t> Narodna banka Srbije </a:t>
            </a:r>
          </a:p>
          <a:p>
            <a:pPr>
              <a:spcAft>
                <a:spcPct val="50000"/>
              </a:spcAft>
            </a:pPr>
            <a:r>
              <a:rPr lang="sr-Latn-CS" sz="2400" b="1">
                <a:solidFill>
                  <a:schemeClr val="tx2"/>
                </a:solidFill>
                <a:latin typeface="Comic Sans MS" pitchFamily="66" charset="0"/>
              </a:rPr>
              <a:t>  </a:t>
            </a:r>
            <a:r>
              <a:rPr lang="sr-Latn-CS" sz="2400" b="1">
                <a:solidFill>
                  <a:schemeClr val="tx2"/>
                </a:solidFill>
                <a:latin typeface="Comic Sans MS" pitchFamily="66" charset="0"/>
                <a:hlinkClick r:id="rId5"/>
              </a:rPr>
              <a:t>www.nbs.rs/export/internet/cirilica</a:t>
            </a:r>
            <a:endParaRPr lang="sr-Latn-CS" sz="24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spcAft>
                <a:spcPct val="50000"/>
              </a:spcAft>
              <a:buFontTx/>
              <a:buChar char="-"/>
            </a:pPr>
            <a:r>
              <a:rPr lang="sr-Latn-CS" sz="2400" b="1">
                <a:solidFill>
                  <a:schemeClr val="tx2"/>
                </a:solidFill>
                <a:latin typeface="Comic Sans MS" pitchFamily="66" charset="0"/>
              </a:rPr>
              <a:t> Ministarstvo finansija </a:t>
            </a:r>
            <a:r>
              <a:rPr lang="sr-Latn-CS" sz="2400" b="1">
                <a:solidFill>
                  <a:schemeClr val="tx2"/>
                </a:solidFill>
                <a:latin typeface="Comic Sans MS" pitchFamily="66" charset="0"/>
                <a:hlinkClick r:id="rId6"/>
              </a:rPr>
              <a:t>www.mfin.gov.rs</a:t>
            </a:r>
            <a:endParaRPr lang="sr-Latn-CS" sz="2400" b="1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sr-Latn-CS" sz="2400" b="1">
                <a:solidFill>
                  <a:schemeClr val="tx2"/>
                </a:solidFill>
                <a:latin typeface="Comic Sans MS" pitchFamily="66" charset="0"/>
              </a:rPr>
              <a:t> Republički zavod za statistiku</a:t>
            </a:r>
            <a:r>
              <a:rPr lang="sr-Latn-CS" sz="2400" b="1">
                <a:solidFill>
                  <a:schemeClr val="tx2"/>
                </a:solidFill>
                <a:latin typeface="Times New Roman" pitchFamily="18" charset="0"/>
              </a:rPr>
              <a:t>    </a:t>
            </a:r>
          </a:p>
          <a:p>
            <a:pPr>
              <a:spcAft>
                <a:spcPct val="50000"/>
              </a:spcAft>
            </a:pPr>
            <a:r>
              <a:rPr lang="sr-Latn-CS" sz="2400" b="1">
                <a:solidFill>
                  <a:schemeClr val="hlink"/>
                </a:solidFill>
                <a:latin typeface="Comic Sans MS" pitchFamily="66" charset="0"/>
              </a:rPr>
              <a:t>  </a:t>
            </a:r>
            <a:r>
              <a:rPr lang="sr-Latn-CS" sz="2400" b="1" u="sng">
                <a:solidFill>
                  <a:schemeClr val="hlink"/>
                </a:solidFill>
                <a:latin typeface="Comic Sans MS" pitchFamily="66" charset="0"/>
              </a:rPr>
              <a:t>webrzs.stat.gov.rs/axd/index.php</a:t>
            </a:r>
          </a:p>
          <a:p>
            <a:pPr>
              <a:spcAft>
                <a:spcPct val="50000"/>
              </a:spcAft>
            </a:pPr>
            <a:endParaRPr lang="sr-Latn-CS" sz="2400" b="1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470525" y="1184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5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8077200" cy="657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Cyrl-BA" sz="3600" b="1" dirty="0" smtClean="0">
                <a:latin typeface="Garamond" pitchFamily="18" charset="0"/>
              </a:rPr>
              <a:t>Бруто производ</a:t>
            </a:r>
            <a:endParaRPr lang="sr-Latn-CS" sz="3600" b="1" dirty="0">
              <a:latin typeface="Garamond" pitchFamily="18" charset="0"/>
            </a:endParaRPr>
          </a:p>
          <a:p>
            <a:pPr algn="ctr">
              <a:lnSpc>
                <a:spcPct val="50000"/>
              </a:lnSpc>
            </a:pPr>
            <a:endParaRPr lang="sr-Latn-CS" sz="3600" b="1" dirty="0">
              <a:solidFill>
                <a:srgbClr val="D18407"/>
              </a:solidFill>
              <a:latin typeface="Garamond" pitchFamily="18" charset="0"/>
            </a:endParaRPr>
          </a:p>
          <a:p>
            <a:pPr>
              <a:lnSpc>
                <a:spcPct val="30000"/>
              </a:lnSpc>
            </a:pPr>
            <a:endParaRPr lang="sr-Latn-CS" sz="2400" b="1" dirty="0">
              <a:solidFill>
                <a:schemeClr val="tx2"/>
              </a:solidFill>
              <a:latin typeface="Garamond" pitchFamily="18" charset="0"/>
            </a:endParaRPr>
          </a:p>
          <a:p>
            <a:r>
              <a:rPr lang="sr-Cyrl-CS" sz="2400" b="1" u="sng" dirty="0">
                <a:latin typeface="Garamond" pitchFamily="18" charset="0"/>
              </a:rPr>
              <a:t>Бруто домаћи производ (БДП или </a:t>
            </a:r>
            <a:r>
              <a:rPr lang="en-US" sz="2400" b="1" u="sng" dirty="0">
                <a:latin typeface="Garamond" pitchFamily="18" charset="0"/>
              </a:rPr>
              <a:t>GDP eng</a:t>
            </a:r>
            <a:r>
              <a:rPr lang="en-US" sz="2400" b="1" u="sng" dirty="0" smtClean="0">
                <a:latin typeface="Garamond" pitchFamily="18" charset="0"/>
              </a:rPr>
              <a:t>.</a:t>
            </a:r>
            <a:r>
              <a:rPr lang="sr-Cyrl-CS" sz="2400" b="1" u="sng" dirty="0" smtClean="0">
                <a:latin typeface="Garamond" pitchFamily="18" charset="0"/>
              </a:rPr>
              <a:t>)</a:t>
            </a:r>
            <a:endParaRPr lang="sr-Cyrl-CS" sz="2400" b="1" u="sng" dirty="0">
              <a:latin typeface="Garamond" pitchFamily="18" charset="0"/>
            </a:endParaRPr>
          </a:p>
          <a:p>
            <a:endParaRPr lang="sr-Cyrl-CS" sz="2400" b="1" u="sng" dirty="0">
              <a:latin typeface="Garamond" pitchFamily="18" charset="0"/>
            </a:endParaRPr>
          </a:p>
          <a:p>
            <a:r>
              <a:rPr lang="sr-Cyrl-CS" sz="2400" b="1" dirty="0">
                <a:latin typeface="Garamond" pitchFamily="18" charset="0"/>
              </a:rPr>
              <a:t>представља укупну продукцију роба и услуга, остварену у националној економији (домицилној земљи), без обзира на власништво. БДП представља укупно створен домаћи доходак.</a:t>
            </a:r>
          </a:p>
          <a:p>
            <a:endParaRPr lang="sr-Cyrl-CS" sz="2400" dirty="0">
              <a:latin typeface="Garamond" pitchFamily="18" charset="0"/>
            </a:endParaRPr>
          </a:p>
          <a:p>
            <a:r>
              <a:rPr lang="sr-Cyrl-CS" sz="2400" b="1" u="sng" dirty="0">
                <a:latin typeface="Garamond" pitchFamily="18" charset="0"/>
              </a:rPr>
              <a:t>Бруто национални производ (БНП или </a:t>
            </a:r>
            <a:r>
              <a:rPr lang="en-US" sz="2400" b="1" u="sng" dirty="0">
                <a:latin typeface="Garamond" pitchFamily="18" charset="0"/>
              </a:rPr>
              <a:t>GNP eng</a:t>
            </a:r>
            <a:r>
              <a:rPr lang="en-US" sz="2400" b="1" u="sng" dirty="0" smtClean="0">
                <a:latin typeface="Garamond" pitchFamily="18" charset="0"/>
              </a:rPr>
              <a:t>.</a:t>
            </a:r>
            <a:r>
              <a:rPr lang="sr-Cyrl-CS" sz="2400" b="1" u="sng" dirty="0" smtClean="0">
                <a:latin typeface="Garamond" pitchFamily="18" charset="0"/>
              </a:rPr>
              <a:t>)</a:t>
            </a:r>
            <a:endParaRPr lang="sr-Cyrl-CS" sz="2400" b="1" u="sng" dirty="0">
              <a:latin typeface="Garamond" pitchFamily="18" charset="0"/>
            </a:endParaRPr>
          </a:p>
          <a:p>
            <a:endParaRPr lang="sr-Cyrl-CS" sz="2400" b="1" u="sng" dirty="0">
              <a:latin typeface="Garamond" pitchFamily="18" charset="0"/>
            </a:endParaRPr>
          </a:p>
          <a:p>
            <a:r>
              <a:rPr lang="sr-Cyrl-CS" sz="2400" b="1" dirty="0">
                <a:latin typeface="Garamond" pitchFamily="18" charset="0"/>
              </a:rPr>
              <a:t>представља укупну производњу роба и услуга једне националне економије, у одређеном периоду по тржишним ценама. Он укључује све дохотке домаћих лица остварене економским активностима у земљи и иностранству. </a:t>
            </a:r>
          </a:p>
          <a:p>
            <a:endParaRPr lang="sr-Cyrl-CS" sz="2400" b="1" u="sng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470525" y="1184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80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8077200" cy="585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Cyrl-BA" sz="3600" b="1" dirty="0" smtClean="0">
                <a:latin typeface="Garamond" pitchFamily="18" charset="0"/>
              </a:rPr>
              <a:t>Бруто домаћи производ</a:t>
            </a:r>
            <a:endParaRPr lang="sr-Latn-CS" sz="3600" b="1" dirty="0">
              <a:latin typeface="Garamond" pitchFamily="18" charset="0"/>
            </a:endParaRPr>
          </a:p>
          <a:p>
            <a:pPr>
              <a:lnSpc>
                <a:spcPct val="60000"/>
              </a:lnSpc>
            </a:pPr>
            <a:endParaRPr lang="sr-Latn-CS" sz="2400" b="1" dirty="0">
              <a:solidFill>
                <a:schemeClr val="tx2"/>
              </a:solidFill>
              <a:latin typeface="Garamond" pitchFamily="18" charset="0"/>
            </a:endParaRPr>
          </a:p>
          <a:p>
            <a:pPr>
              <a:lnSpc>
                <a:spcPct val="50000"/>
              </a:lnSpc>
            </a:pPr>
            <a:endParaRPr lang="sr-Latn-CS" sz="2400" b="1" dirty="0">
              <a:solidFill>
                <a:schemeClr val="tx2"/>
              </a:solidFill>
              <a:latin typeface="Garamond" pitchFamily="18" charset="0"/>
            </a:endParaRPr>
          </a:p>
          <a:p>
            <a:r>
              <a:rPr lang="sr-Cyrl-CS" sz="2400" b="1" u="sng" dirty="0">
                <a:latin typeface="Garamond" pitchFamily="18" charset="0"/>
              </a:rPr>
              <a:t>Недостаци:</a:t>
            </a:r>
          </a:p>
          <a:p>
            <a:endParaRPr lang="sr-Cyrl-CS" sz="2400" b="1" dirty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sr-Cyrl-CS" sz="2400" b="1" dirty="0" smtClean="0">
                <a:latin typeface="Garamond" pitchFamily="18" charset="0"/>
              </a:rPr>
              <a:t>не </a:t>
            </a:r>
            <a:r>
              <a:rPr lang="sr-Cyrl-CS" sz="2400" b="1" dirty="0">
                <a:latin typeface="Garamond" pitchFamily="18" charset="0"/>
              </a:rPr>
              <a:t>узима у обзир неједнакости у примањима између </a:t>
            </a:r>
            <a:r>
              <a:rPr lang="sr-Cyrl-CS" sz="2400" b="1" dirty="0" smtClean="0">
                <a:latin typeface="Garamond" pitchFamily="18" charset="0"/>
              </a:rPr>
              <a:t> богатих </a:t>
            </a:r>
            <a:r>
              <a:rPr lang="sr-Cyrl-CS" sz="2400" b="1" dirty="0">
                <a:latin typeface="Garamond" pitchFamily="18" charset="0"/>
              </a:rPr>
              <a:t>и сиромашних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Cyrl-CS" sz="2400" b="1" dirty="0" smtClean="0">
                <a:latin typeface="Garamond" pitchFamily="18" charset="0"/>
              </a:rPr>
              <a:t>не </a:t>
            </a:r>
            <a:r>
              <a:rPr lang="sr-Cyrl-CS" sz="2400" b="1" dirty="0">
                <a:latin typeface="Garamond" pitchFamily="18" charset="0"/>
              </a:rPr>
              <a:t>обраћа пажњу на немонетарне елементе, који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Cyrl-CS" sz="2400" b="1" dirty="0" smtClean="0">
                <a:latin typeface="Garamond" pitchFamily="18" charset="0"/>
              </a:rPr>
              <a:t>немају </a:t>
            </a:r>
            <a:r>
              <a:rPr lang="sr-Cyrl-CS" sz="2400" b="1" dirty="0">
                <a:latin typeface="Garamond" pitchFamily="18" charset="0"/>
              </a:rPr>
              <a:t>тржишну </a:t>
            </a:r>
            <a:r>
              <a:rPr lang="sr-Cyrl-CS" sz="2400" b="1" dirty="0" smtClean="0">
                <a:latin typeface="Garamond" pitchFamily="18" charset="0"/>
              </a:rPr>
              <a:t>цену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Cyrl-CS" sz="2400" b="1" dirty="0" smtClean="0">
                <a:latin typeface="Garamond" pitchFamily="18" charset="0"/>
              </a:rPr>
              <a:t>не </a:t>
            </a:r>
            <a:r>
              <a:rPr lang="sr-Cyrl-CS" sz="2400" b="1" dirty="0">
                <a:latin typeface="Garamond" pitchFamily="18" charset="0"/>
              </a:rPr>
              <a:t>знамо које трансакције повећавају благостање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Cyrl-CS" sz="2400" b="1" dirty="0" smtClean="0">
                <a:latin typeface="Garamond" pitchFamily="18" charset="0"/>
              </a:rPr>
              <a:t>не </a:t>
            </a:r>
            <a:r>
              <a:rPr lang="sr-Cyrl-CS" sz="2400" b="1" dirty="0">
                <a:latin typeface="Garamond" pitchFamily="18" charset="0"/>
              </a:rPr>
              <a:t>обухвата економске добити од људи који нису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Cyrl-CS" sz="2400" b="1" dirty="0" smtClean="0">
                <a:latin typeface="Garamond" pitchFamily="18" charset="0"/>
              </a:rPr>
              <a:t>плаћени </a:t>
            </a:r>
            <a:r>
              <a:rPr lang="sr-Cyrl-CS" sz="2400" b="1" dirty="0">
                <a:latin typeface="Garamond" pitchFamily="18" charset="0"/>
              </a:rPr>
              <a:t>за свој рад (волонтерске услуге, производња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Cyrl-CS" sz="2400" b="1" dirty="0" smtClean="0">
                <a:latin typeface="Garamond" pitchFamily="18" charset="0"/>
              </a:rPr>
              <a:t>домаћинства</a:t>
            </a:r>
            <a:r>
              <a:rPr lang="sr-Cyrl-CS" sz="2400" b="1" dirty="0">
                <a:latin typeface="Garamond" pitchFamily="18" charset="0"/>
              </a:rPr>
              <a:t>)</a:t>
            </a:r>
          </a:p>
          <a:p>
            <a:endParaRPr lang="sr-Latn-CS" sz="2400" dirty="0">
              <a:solidFill>
                <a:schemeClr val="tx2"/>
              </a:solidFill>
              <a:latin typeface="Comic Sans MS" pitchFamily="66" charset="0"/>
            </a:endParaRPr>
          </a:p>
          <a:p>
            <a:endParaRPr lang="sr-Latn-CS" sz="2400" b="1" dirty="0">
              <a:solidFill>
                <a:schemeClr val="tx2"/>
              </a:solidFill>
              <a:latin typeface="Comic Sans MS" pitchFamily="66" charset="0"/>
            </a:endParaRPr>
          </a:p>
          <a:p>
            <a:endParaRPr lang="sr-Latn-CS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470525" y="1184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sr-Latn-C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85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755650" y="404813"/>
            <a:ext cx="8077200" cy="5115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Cyrl-BA" sz="3600" b="1" dirty="0" smtClean="0">
                <a:latin typeface="Garamond" pitchFamily="18" charset="0"/>
              </a:rPr>
              <a:t>Национални доходак</a:t>
            </a:r>
            <a:endParaRPr lang="sr-Latn-CS" sz="3600" b="1" dirty="0">
              <a:latin typeface="Garamond" pitchFamily="18" charset="0"/>
            </a:endParaRPr>
          </a:p>
          <a:p>
            <a:pPr>
              <a:lnSpc>
                <a:spcPct val="60000"/>
              </a:lnSpc>
            </a:pPr>
            <a:endParaRPr lang="sr-Latn-CS" sz="2400" b="1" dirty="0">
              <a:solidFill>
                <a:schemeClr val="tx2"/>
              </a:solidFill>
              <a:latin typeface="Garamond" pitchFamily="18" charset="0"/>
            </a:endParaRPr>
          </a:p>
          <a:p>
            <a:pPr>
              <a:lnSpc>
                <a:spcPct val="50000"/>
              </a:lnSpc>
            </a:pPr>
            <a:endParaRPr lang="sr-Latn-CS" sz="2400" b="1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sr-Cyrl-CS" sz="2400" dirty="0">
                <a:latin typeface="Garamond" pitchFamily="18" charset="0"/>
              </a:rPr>
              <a:t>Макроекономски показатељ који подразумева новонасталу вредност у привреди једне земље у </a:t>
            </a:r>
          </a:p>
          <a:p>
            <a:r>
              <a:rPr lang="sr-Cyrl-CS" sz="2400" dirty="0">
                <a:latin typeface="Garamond" pitchFamily="18" charset="0"/>
              </a:rPr>
              <a:t>току посматраног временског периода, најчешће </a:t>
            </a:r>
          </a:p>
          <a:p>
            <a:r>
              <a:rPr lang="sr-Cyrl-CS" sz="2400" dirty="0">
                <a:latin typeface="Garamond" pitchFamily="18" charset="0"/>
              </a:rPr>
              <a:t>једне године.</a:t>
            </a:r>
          </a:p>
          <a:p>
            <a:endParaRPr lang="sr-Latn-CS" sz="2400" dirty="0">
              <a:latin typeface="Garamond" pitchFamily="18" charset="0"/>
            </a:endParaRPr>
          </a:p>
          <a:p>
            <a:r>
              <a:rPr lang="sr-Latn-CS" sz="2400" dirty="0">
                <a:latin typeface="Garamond" pitchFamily="18" charset="0"/>
              </a:rPr>
              <a:t>K</a:t>
            </a:r>
            <a:r>
              <a:rPr lang="sr-Cyrl-CS" sz="2400" dirty="0">
                <a:latin typeface="Garamond" pitchFamily="18" charset="0"/>
              </a:rPr>
              <a:t>ористи се и за упоређивање </a:t>
            </a:r>
          </a:p>
          <a:p>
            <a:r>
              <a:rPr lang="sr-Cyrl-CS" sz="2400" dirty="0">
                <a:latin typeface="Garamond" pitchFamily="18" charset="0"/>
              </a:rPr>
              <a:t>развоја привреде појединих </a:t>
            </a:r>
          </a:p>
          <a:p>
            <a:r>
              <a:rPr lang="sr-Cyrl-CS" sz="2400" dirty="0">
                <a:latin typeface="Garamond" pitchFamily="18" charset="0"/>
              </a:rPr>
              <a:t>земаља – обрачунава се</a:t>
            </a:r>
          </a:p>
          <a:p>
            <a:r>
              <a:rPr lang="sr-Cyrl-CS" sz="2400" dirty="0">
                <a:latin typeface="Garamond" pitchFamily="18" charset="0"/>
              </a:rPr>
              <a:t>национални доходак по глави </a:t>
            </a:r>
          </a:p>
          <a:p>
            <a:r>
              <a:rPr lang="sr-Cyrl-CS" sz="2400" dirty="0">
                <a:latin typeface="Garamond" pitchFamily="18" charset="0"/>
              </a:rPr>
              <a:t>становника </a:t>
            </a:r>
            <a:r>
              <a:rPr lang="sr-Cyrl-CS" sz="2400" dirty="0" smtClean="0">
                <a:latin typeface="Garamond" pitchFamily="18" charset="0"/>
              </a:rPr>
              <a:t>(</a:t>
            </a:r>
            <a:r>
              <a:rPr lang="en-US" sz="2400" dirty="0">
                <a:latin typeface="Garamond" pitchFamily="18" charset="0"/>
              </a:rPr>
              <a:t>per capita</a:t>
            </a:r>
            <a:r>
              <a:rPr lang="sr-Cyrl-CS" sz="2400" dirty="0" smtClean="0">
                <a:latin typeface="Garamond" pitchFamily="18" charset="0"/>
              </a:rPr>
              <a:t>).</a:t>
            </a:r>
            <a:endParaRPr lang="sr-Latn-CS" sz="2400" dirty="0">
              <a:latin typeface="Garamond" pitchFamily="18" charset="0"/>
            </a:endParaRPr>
          </a:p>
          <a:p>
            <a:endParaRPr lang="sr-Latn-CS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470525" y="1184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sr-Latn-CS" sz="2400">
              <a:latin typeface="Times New Roman" pitchFamily="18" charset="0"/>
            </a:endParaRPr>
          </a:p>
        </p:txBody>
      </p:sp>
      <p:sp>
        <p:nvSpPr>
          <p:cNvPr id="29700" name="Freeform 4"/>
          <p:cNvSpPr>
            <a:spLocks/>
          </p:cNvSpPr>
          <p:nvPr/>
        </p:nvSpPr>
        <p:spPr bwMode="auto">
          <a:xfrm>
            <a:off x="5651500" y="2924175"/>
            <a:ext cx="2651125" cy="2303463"/>
          </a:xfrm>
          <a:custGeom>
            <a:avLst/>
            <a:gdLst>
              <a:gd name="T0" fmla="*/ 0 w 6896"/>
              <a:gd name="T1" fmla="*/ 0 h 5835"/>
              <a:gd name="T2" fmla="*/ 0 w 6896"/>
              <a:gd name="T3" fmla="*/ 5835 h 5835"/>
              <a:gd name="T4" fmla="*/ 6896 w 6896"/>
              <a:gd name="T5" fmla="*/ 5835 h 5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96" h="5835">
                <a:moveTo>
                  <a:pt x="0" y="0"/>
                </a:moveTo>
                <a:lnTo>
                  <a:pt x="0" y="5835"/>
                </a:lnTo>
                <a:lnTo>
                  <a:pt x="6896" y="5835"/>
                </a:lnTo>
              </a:path>
            </a:pathLst>
          </a:custGeom>
          <a:noFill/>
          <a:ln w="349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867400" y="5373688"/>
            <a:ext cx="2308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sr-Cyrl-BA" sz="2000" b="1" dirty="0" smtClean="0">
                <a:solidFill>
                  <a:srgbClr val="000000"/>
                </a:solidFill>
              </a:rPr>
              <a:t>доходак</a:t>
            </a:r>
            <a:endParaRPr lang="en-US" sz="2400" dirty="0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219700" y="3716338"/>
            <a:ext cx="325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sr-Latn-CS" sz="2000" b="1">
                <a:solidFill>
                  <a:srgbClr val="000000"/>
                </a:solidFill>
              </a:rPr>
              <a:t>LE</a:t>
            </a:r>
            <a:endParaRPr lang="en-US" sz="2400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H="1">
            <a:off x="5940425" y="3716338"/>
            <a:ext cx="1295400" cy="1281112"/>
          </a:xfrm>
          <a:prstGeom prst="line">
            <a:avLst/>
          </a:prstGeom>
          <a:noFill/>
          <a:ln w="539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H="1" flipV="1">
            <a:off x="7235825" y="3716338"/>
            <a:ext cx="935038" cy="0"/>
          </a:xfrm>
          <a:prstGeom prst="line">
            <a:avLst/>
          </a:prstGeom>
          <a:noFill/>
          <a:ln w="539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7164388" y="4005263"/>
            <a:ext cx="10810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sr-Latn-CS" sz="1600" b="1">
                <a:solidFill>
                  <a:srgbClr val="000000"/>
                </a:solidFill>
              </a:rPr>
              <a:t>5000 US</a:t>
            </a:r>
            <a:r>
              <a:rPr lang="en-US" sz="1600" b="1">
                <a:solidFill>
                  <a:srgbClr val="000000"/>
                </a:solidFill>
              </a:rPr>
              <a:t>$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79740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762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BA" sz="3600" b="1" dirty="0" smtClean="0">
                <a:latin typeface="Garamond" pitchFamily="18" charset="0"/>
              </a:rPr>
              <a:t>Однос између здравља и економског развоја</a:t>
            </a:r>
            <a:endParaRPr lang="en-US" sz="3600" b="1" dirty="0" smtClean="0">
              <a:latin typeface="Garamond" pitchFamily="18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635375" y="5373688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BA" sz="2400" b="1" dirty="0" smtClean="0">
                <a:solidFill>
                  <a:schemeClr val="tx2"/>
                </a:solidFill>
                <a:latin typeface="Times New Roman" pitchFamily="18" charset="0"/>
              </a:rPr>
              <a:t>Економски раст</a:t>
            </a:r>
            <a:endParaRPr 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71600" y="3284538"/>
            <a:ext cx="1582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BA" sz="2400" b="1" dirty="0" smtClean="0">
                <a:solidFill>
                  <a:schemeClr val="tx2"/>
                </a:solidFill>
                <a:latin typeface="Times New Roman" pitchFamily="18" charset="0"/>
              </a:rPr>
              <a:t>Здравље</a:t>
            </a:r>
            <a:endParaRPr 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492500" y="3500438"/>
            <a:ext cx="331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BA" sz="2400" dirty="0" smtClean="0">
                <a:solidFill>
                  <a:schemeClr val="tx2"/>
                </a:solidFill>
                <a:latin typeface="Times New Roman" pitchFamily="18" charset="0"/>
              </a:rPr>
              <a:t>Стицање капитала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492500" y="3043238"/>
            <a:ext cx="5327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Cyrl-BA" sz="2400" dirty="0" smtClean="0">
                <a:solidFill>
                  <a:schemeClr val="tx2"/>
                </a:solidFill>
                <a:latin typeface="Times New Roman" pitchFamily="18" charset="0"/>
              </a:rPr>
              <a:t>Поседовање више вештина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 flipV="1">
            <a:off x="2411413" y="2420938"/>
            <a:ext cx="1081087" cy="9350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2411413" y="3284538"/>
            <a:ext cx="1081087" cy="2889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V="1">
            <a:off x="2411413" y="2852738"/>
            <a:ext cx="1081087" cy="64928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2411413" y="3644900"/>
            <a:ext cx="1081087" cy="730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>
            <a:off x="2411413" y="3716338"/>
            <a:ext cx="1081087" cy="3587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492500" y="3933825"/>
            <a:ext cx="3959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BA" sz="2400" dirty="0" smtClean="0">
                <a:solidFill>
                  <a:schemeClr val="tx2"/>
                </a:solidFill>
                <a:latin typeface="Times New Roman" pitchFamily="18" charset="0"/>
              </a:rPr>
              <a:t>Социјално благостање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>
            <a:off x="4572000" y="44370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Cyrl-RS"/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3492500" y="2611438"/>
            <a:ext cx="41751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BA" sz="2400" dirty="0" smtClean="0">
                <a:solidFill>
                  <a:schemeClr val="tx2"/>
                </a:solidFill>
                <a:latin typeface="Times New Roman" pitchFamily="18" charset="0"/>
              </a:rPr>
              <a:t>Повећана понуда на тржишту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3492500" y="2179638"/>
            <a:ext cx="3527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BA" sz="2400" dirty="0" smtClean="0">
                <a:solidFill>
                  <a:schemeClr val="tx2"/>
                </a:solidFill>
                <a:latin typeface="Times New Roman" pitchFamily="18" charset="0"/>
              </a:rPr>
              <a:t>Повећана продуктивност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16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6207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z="3600" b="1" dirty="0">
                <a:latin typeface="Garamond" pitchFamily="18" charset="0"/>
              </a:rPr>
              <a:t>Однос између здравља, богатства </a:t>
            </a:r>
            <a:br>
              <a:rPr lang="sr-Cyrl-CS" sz="3600" b="1" dirty="0">
                <a:latin typeface="Garamond" pitchFamily="18" charset="0"/>
              </a:rPr>
            </a:br>
            <a:r>
              <a:rPr lang="sr-Cyrl-CS" sz="3600" b="1" dirty="0">
                <a:latin typeface="Garamond" pitchFamily="18" charset="0"/>
              </a:rPr>
              <a:t>и здравствених система</a:t>
            </a:r>
            <a:endParaRPr lang="en-US" sz="3600" b="1" dirty="0" smtClean="0">
              <a:latin typeface="Garamond" pitchFamily="18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635375" y="5373688"/>
            <a:ext cx="19446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>
                <a:solidFill>
                  <a:srgbClr val="000000"/>
                </a:solidFill>
                <a:latin typeface="Times New Roman" pitchFamily="18" charset="0"/>
              </a:rPr>
              <a:t>Model SZO, 2007</a:t>
            </a:r>
            <a:endParaRPr lang="en-US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 rot="1889006">
            <a:off x="3563938" y="2636838"/>
            <a:ext cx="485775" cy="1944687"/>
          </a:xfrm>
          <a:prstGeom prst="upDownArrow">
            <a:avLst>
              <a:gd name="adj1" fmla="val 50000"/>
              <a:gd name="adj2" fmla="val 800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Cyrl-RS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 rot="5400000">
            <a:off x="4331494" y="3779044"/>
            <a:ext cx="485775" cy="1944687"/>
          </a:xfrm>
          <a:prstGeom prst="upDownArrow">
            <a:avLst>
              <a:gd name="adj1" fmla="val 50000"/>
              <a:gd name="adj2" fmla="val 800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Cyrl-RS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 rot="-1888201">
            <a:off x="5041900" y="2636838"/>
            <a:ext cx="485775" cy="1944687"/>
          </a:xfrm>
          <a:prstGeom prst="upDownArrow">
            <a:avLst>
              <a:gd name="adj1" fmla="val 50000"/>
              <a:gd name="adj2" fmla="val 800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Cyrl-R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2124075" y="4508500"/>
            <a:ext cx="1366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>
                <a:solidFill>
                  <a:schemeClr val="tx2"/>
                </a:solidFill>
                <a:latin typeface="Times New Roman" pitchFamily="18" charset="0"/>
              </a:rPr>
              <a:t>Zdravlje</a:t>
            </a:r>
            <a:endParaRPr lang="en-US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276600" y="2276475"/>
            <a:ext cx="266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>
                <a:solidFill>
                  <a:schemeClr val="tx2"/>
                </a:solidFill>
                <a:latin typeface="Times New Roman" pitchFamily="18" charset="0"/>
              </a:rPr>
              <a:t>Zdravstveni sistemi</a:t>
            </a:r>
            <a:endParaRPr lang="en-US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795963" y="4508500"/>
            <a:ext cx="1944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>
                <a:solidFill>
                  <a:schemeClr val="tx2"/>
                </a:solidFill>
                <a:latin typeface="Times New Roman" pitchFamily="18" charset="0"/>
              </a:rPr>
              <a:t>Bogatstvo</a:t>
            </a:r>
            <a:endParaRPr lang="en-US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3924300" y="3500438"/>
            <a:ext cx="1944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sz="2000">
                <a:solidFill>
                  <a:schemeClr val="tx2"/>
                </a:solidFill>
                <a:latin typeface="Times New Roman" pitchFamily="18" charset="0"/>
              </a:rPr>
              <a:t>Socijalno</a:t>
            </a:r>
          </a:p>
          <a:p>
            <a:r>
              <a:rPr lang="sr-Latn-CS" sz="2000">
                <a:solidFill>
                  <a:schemeClr val="tx2"/>
                </a:solidFill>
                <a:latin typeface="Times New Roman" pitchFamily="18" charset="0"/>
              </a:rPr>
              <a:t>blagostanje</a:t>
            </a:r>
            <a:endParaRPr lang="en-US" sz="20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V="1">
            <a:off x="3348038" y="4149725"/>
            <a:ext cx="647700" cy="50323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 flipH="1" flipV="1">
            <a:off x="5076825" y="4149725"/>
            <a:ext cx="719138" cy="50323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4500563" y="27082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1037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2100</Words>
  <Application>Microsoft Office PowerPoint</Application>
  <PresentationFormat>On-screen Show (4:3)</PresentationFormat>
  <Paragraphs>247</Paragraphs>
  <Slides>41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Office Theme</vt:lpstr>
      <vt:lpstr>1_Office Theme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Однос између здравља и економског развоја</vt:lpstr>
      <vt:lpstr>Однос између здравља, богатства  и здравствених система</vt:lpstr>
      <vt:lpstr>Однос између макроекономских и здравствених показатеља</vt:lpstr>
      <vt:lpstr>PowerPoint Presentation</vt:lpstr>
      <vt:lpstr>Укупна издвајања за здравство изражена као проценат бруто друштвеног производа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Показатељи квалитета који се прате у области здравствене делатности коју обављају изабрани лекари у служби за здравствену заштиту одраслог становништва</vt:lpstr>
      <vt:lpstr>Показатељи квалитета који се прате у области здравствене делатности коју обављају изабрани лекари у служби за здравствену заштиту одраслог становништва</vt:lpstr>
      <vt:lpstr>Показатељи квалитета који се прате у области здравствене делатности коју обављају изабрани лекари у служби за здравствену заштиту одраслог становништва</vt:lpstr>
      <vt:lpstr>Показатељи квалитета који се прате у области здравствене делатности коју обављају изабрани лекари у служби за здравствену заштиту одраслог становништва</vt:lpstr>
      <vt:lpstr>Показатељи квалитета који се прате у области здрав. делатности коју обавља изабрани лекар - доктор медицине спец.педијатрије у служби за здрав. заштиту деце и омладине</vt:lpstr>
      <vt:lpstr>Показатељи квалитета који се прате у области здрав. делатности коју обавља изабрани лекар - доктор медицине спец.педијатрије у служби за здрав. заштиту деце и омладине</vt:lpstr>
      <vt:lpstr>Показатељи квалитета који се прате у области здрав. делатности коју обавља изабрани лекар - доктор медицине спец.педијатрије у служби за здрав. заштиту деце и омладине</vt:lpstr>
      <vt:lpstr>Показатељи квалитета који се прате у области здрав. делатности коју обавља изабрани лекар - доктор медицине специјалиста гинекологије у служби за здрав. заштиту жена</vt:lpstr>
      <vt:lpstr>Показатељи квалитета који се прате у стоматолошкој здравственој заштити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Ceca</dc:creator>
  <cp:lastModifiedBy>Ceca</cp:lastModifiedBy>
  <cp:revision>44</cp:revision>
  <dcterms:created xsi:type="dcterms:W3CDTF">2020-03-26T10:25:28Z</dcterms:created>
  <dcterms:modified xsi:type="dcterms:W3CDTF">2021-01-31T13:41:15Z</dcterms:modified>
</cp:coreProperties>
</file>